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70" r:id="rId9"/>
    <p:sldId id="276" r:id="rId10"/>
    <p:sldId id="272" r:id="rId11"/>
    <p:sldId id="273" r:id="rId12"/>
    <p:sldId id="277" r:id="rId13"/>
    <p:sldId id="275" r:id="rId14"/>
    <p:sldId id="274" r:id="rId15"/>
    <p:sldId id="263"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88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1786" autoAdjust="0"/>
  </p:normalViewPr>
  <p:slideViewPr>
    <p:cSldViewPr snapToGrid="0">
      <p:cViewPr varScale="1">
        <p:scale>
          <a:sx n="65" d="100"/>
          <a:sy n="65" d="100"/>
        </p:scale>
        <p:origin x="90"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94AEA7-AF03-4ECA-8BDF-47E612B7C383}"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A3822B9E-4E33-4DFC-AC51-9A2AD05D568E}">
      <dgm:prSet phldrT="[Text]"/>
      <dgm:spPr/>
      <dgm:t>
        <a:bodyPr/>
        <a:lstStyle/>
        <a:p>
          <a:r>
            <a:rPr lang="en-US" dirty="0"/>
            <a:t>Assembly Bill (AB) 73</a:t>
          </a:r>
        </a:p>
      </dgm:t>
    </dgm:pt>
    <dgm:pt modelId="{4BCB3A8B-B7D8-4E35-9518-B6C7F6CFB4F5}" type="parTrans" cxnId="{18914BB2-7DB6-48BB-BA88-30193246985C}">
      <dgm:prSet/>
      <dgm:spPr/>
      <dgm:t>
        <a:bodyPr/>
        <a:lstStyle/>
        <a:p>
          <a:endParaRPr lang="en-US"/>
        </a:p>
      </dgm:t>
    </dgm:pt>
    <dgm:pt modelId="{F0637B91-D8BC-4788-BD6B-E9F02E71222E}" type="sibTrans" cxnId="{18914BB2-7DB6-48BB-BA88-30193246985C}">
      <dgm:prSet/>
      <dgm:spPr/>
      <dgm:t>
        <a:bodyPr/>
        <a:lstStyle/>
        <a:p>
          <a:endParaRPr lang="en-US"/>
        </a:p>
      </dgm:t>
    </dgm:pt>
    <dgm:pt modelId="{EED8B7BC-1E5E-4531-8151-F43EEDC2F807}">
      <dgm:prSet phldrT="[Text]"/>
      <dgm:spPr/>
      <dgm:t>
        <a:bodyPr/>
        <a:lstStyle/>
        <a:p>
          <a:r>
            <a:rPr lang="en-US" dirty="0"/>
            <a:t>Creation of a temporary working group in Clark County</a:t>
          </a:r>
        </a:p>
      </dgm:t>
    </dgm:pt>
    <dgm:pt modelId="{0F135CC9-CB1B-4D50-8D0A-EEF793D90437}" type="parTrans" cxnId="{B050F513-44C2-4A3B-AD89-74F13EFDBF06}">
      <dgm:prSet/>
      <dgm:spPr/>
      <dgm:t>
        <a:bodyPr/>
        <a:lstStyle/>
        <a:p>
          <a:endParaRPr lang="en-US"/>
        </a:p>
      </dgm:t>
    </dgm:pt>
    <dgm:pt modelId="{26019FFB-F4F7-4664-AC82-512D59148E3C}" type="sibTrans" cxnId="{B050F513-44C2-4A3B-AD89-74F13EFDBF06}">
      <dgm:prSet/>
      <dgm:spPr/>
      <dgm:t>
        <a:bodyPr/>
        <a:lstStyle/>
        <a:p>
          <a:endParaRPr lang="en-US"/>
        </a:p>
      </dgm:t>
    </dgm:pt>
    <dgm:pt modelId="{0B6FDBB3-AB88-4EE4-AC6D-55AA546E4853}">
      <dgm:prSet phldrT="[Text]"/>
      <dgm:spPr/>
      <dgm:t>
        <a:bodyPr/>
        <a:lstStyle/>
        <a:p>
          <a:r>
            <a:rPr lang="en-US" dirty="0"/>
            <a:t>Working Group to Address Homelessness</a:t>
          </a:r>
        </a:p>
      </dgm:t>
    </dgm:pt>
    <dgm:pt modelId="{7F2152B6-E4BA-4595-9267-E98CAC10A2D0}" type="parTrans" cxnId="{E65D49DB-5A0E-46BD-BC8D-8DDA922B3F25}">
      <dgm:prSet/>
      <dgm:spPr/>
      <dgm:t>
        <a:bodyPr/>
        <a:lstStyle/>
        <a:p>
          <a:endParaRPr lang="en-US"/>
        </a:p>
      </dgm:t>
    </dgm:pt>
    <dgm:pt modelId="{69F8678A-D02B-4D10-8C8C-687145C09B1E}" type="sibTrans" cxnId="{E65D49DB-5A0E-46BD-BC8D-8DDA922B3F25}">
      <dgm:prSet/>
      <dgm:spPr/>
      <dgm:t>
        <a:bodyPr/>
        <a:lstStyle/>
        <a:p>
          <a:endParaRPr lang="en-US"/>
        </a:p>
      </dgm:t>
    </dgm:pt>
    <dgm:pt modelId="{B43F79C3-36AF-44A8-AA57-B57865F325A3}">
      <dgm:prSet phldrT="[Text]"/>
      <dgm:spPr/>
      <dgm:t>
        <a:bodyPr/>
        <a:lstStyle/>
        <a:p>
          <a:r>
            <a:rPr lang="en-US" dirty="0"/>
            <a:t>Multijurisdictional </a:t>
          </a:r>
        </a:p>
      </dgm:t>
    </dgm:pt>
    <dgm:pt modelId="{323E431E-0CC2-4472-9E59-5E842ECC43C9}" type="parTrans" cxnId="{A143BCE3-256C-4159-AA7A-97B4D653832A}">
      <dgm:prSet/>
      <dgm:spPr/>
      <dgm:t>
        <a:bodyPr/>
        <a:lstStyle/>
        <a:p>
          <a:endParaRPr lang="en-US"/>
        </a:p>
      </dgm:t>
    </dgm:pt>
    <dgm:pt modelId="{05D9B5AC-A509-41FA-996A-CBFDC1745B58}" type="sibTrans" cxnId="{A143BCE3-256C-4159-AA7A-97B4D653832A}">
      <dgm:prSet/>
      <dgm:spPr/>
      <dgm:t>
        <a:bodyPr/>
        <a:lstStyle/>
        <a:p>
          <a:endParaRPr lang="en-US"/>
        </a:p>
      </dgm:t>
    </dgm:pt>
    <dgm:pt modelId="{A26BBB17-7CFC-4724-9437-944D003EFF66}">
      <dgm:prSet phldrT="[Text]"/>
      <dgm:spPr/>
      <dgm:t>
        <a:bodyPr/>
        <a:lstStyle/>
        <a:p>
          <a:r>
            <a:rPr lang="en-US" dirty="0"/>
            <a:t>Working Group Responsibilities</a:t>
          </a:r>
        </a:p>
      </dgm:t>
    </dgm:pt>
    <dgm:pt modelId="{D7B7FACE-DCDD-45D6-8BA3-9BFFD867A6E3}" type="parTrans" cxnId="{4D7CDB60-8284-42ED-96DA-78FECBD762E0}">
      <dgm:prSet/>
      <dgm:spPr/>
      <dgm:t>
        <a:bodyPr/>
        <a:lstStyle/>
        <a:p>
          <a:endParaRPr lang="en-US"/>
        </a:p>
      </dgm:t>
    </dgm:pt>
    <dgm:pt modelId="{46B74072-9CC9-414C-9AB6-35F64290841D}" type="sibTrans" cxnId="{4D7CDB60-8284-42ED-96DA-78FECBD762E0}">
      <dgm:prSet/>
      <dgm:spPr/>
      <dgm:t>
        <a:bodyPr/>
        <a:lstStyle/>
        <a:p>
          <a:endParaRPr lang="en-US"/>
        </a:p>
      </dgm:t>
    </dgm:pt>
    <dgm:pt modelId="{3D0FC102-CCCE-4741-8E66-9D512DBA8B0E}">
      <dgm:prSet phldrT="[Text]"/>
      <dgm:spPr/>
      <dgm:t>
        <a:bodyPr/>
        <a:lstStyle/>
        <a:p>
          <a:r>
            <a:rPr lang="en-US" dirty="0"/>
            <a:t>Focus on collaborative response to reduce homelessness</a:t>
          </a:r>
        </a:p>
      </dgm:t>
    </dgm:pt>
    <dgm:pt modelId="{DC61D652-B4C1-4369-A708-B89A3972E858}" type="parTrans" cxnId="{2EF06241-F0D8-4ECC-9428-00C24E7FB6D5}">
      <dgm:prSet/>
      <dgm:spPr/>
      <dgm:t>
        <a:bodyPr/>
        <a:lstStyle/>
        <a:p>
          <a:endParaRPr lang="en-US"/>
        </a:p>
      </dgm:t>
    </dgm:pt>
    <dgm:pt modelId="{E4DC30F8-675E-4254-AC05-E1B4219D3461}" type="sibTrans" cxnId="{2EF06241-F0D8-4ECC-9428-00C24E7FB6D5}">
      <dgm:prSet/>
      <dgm:spPr/>
      <dgm:t>
        <a:bodyPr/>
        <a:lstStyle/>
        <a:p>
          <a:endParaRPr lang="en-US"/>
        </a:p>
      </dgm:t>
    </dgm:pt>
    <dgm:pt modelId="{CC37A74D-CB1A-466C-935F-A012FACFA671}">
      <dgm:prSet phldrT="[Text]"/>
      <dgm:spPr/>
      <dgm:t>
        <a:bodyPr/>
        <a:lstStyle/>
        <a:p>
          <a:r>
            <a:rPr lang="en-US" dirty="0"/>
            <a:t>Identify sources of funding to implement recommendations</a:t>
          </a:r>
        </a:p>
      </dgm:t>
    </dgm:pt>
    <dgm:pt modelId="{FE39B0E2-E967-483B-94C2-075C64D7DE8E}" type="parTrans" cxnId="{575D48FA-95DB-44CD-9545-A7D150775274}">
      <dgm:prSet/>
      <dgm:spPr/>
      <dgm:t>
        <a:bodyPr/>
        <a:lstStyle/>
        <a:p>
          <a:endParaRPr lang="en-US"/>
        </a:p>
      </dgm:t>
    </dgm:pt>
    <dgm:pt modelId="{C86A8BBD-DDAC-450E-9AE1-C3592EF8CFDF}" type="sibTrans" cxnId="{575D48FA-95DB-44CD-9545-A7D150775274}">
      <dgm:prSet/>
      <dgm:spPr/>
      <dgm:t>
        <a:bodyPr/>
        <a:lstStyle/>
        <a:p>
          <a:endParaRPr lang="en-US"/>
        </a:p>
      </dgm:t>
    </dgm:pt>
    <dgm:pt modelId="{4A1E16CC-3CCB-4A77-9646-99EF925147EA}">
      <dgm:prSet/>
      <dgm:spPr/>
      <dgm:t>
        <a:bodyPr/>
        <a:lstStyle/>
        <a:p>
          <a:r>
            <a:rPr lang="en-US"/>
            <a:t>Local Government</a:t>
          </a:r>
          <a:endParaRPr lang="en-US" dirty="0"/>
        </a:p>
      </dgm:t>
    </dgm:pt>
    <dgm:pt modelId="{4C87AD82-BFF0-4D01-9C6E-B83F59186EFB}" type="parTrans" cxnId="{AF0A55F7-F50A-4A17-883F-8E1DF3068799}">
      <dgm:prSet/>
      <dgm:spPr/>
      <dgm:t>
        <a:bodyPr/>
        <a:lstStyle/>
        <a:p>
          <a:endParaRPr lang="en-US"/>
        </a:p>
      </dgm:t>
    </dgm:pt>
    <dgm:pt modelId="{FF36861A-747F-4F08-B2D8-A9E89336D096}" type="sibTrans" cxnId="{AF0A55F7-F50A-4A17-883F-8E1DF3068799}">
      <dgm:prSet/>
      <dgm:spPr/>
      <dgm:t>
        <a:bodyPr/>
        <a:lstStyle/>
        <a:p>
          <a:endParaRPr lang="en-US"/>
        </a:p>
      </dgm:t>
    </dgm:pt>
    <dgm:pt modelId="{437CFE01-E3B0-402B-B7E3-057C200EAD7B}">
      <dgm:prSet/>
      <dgm:spPr/>
      <dgm:t>
        <a:bodyPr/>
        <a:lstStyle/>
        <a:p>
          <a:r>
            <a:rPr lang="en-US" dirty="0"/>
            <a:t>Community Members</a:t>
          </a:r>
        </a:p>
      </dgm:t>
    </dgm:pt>
    <dgm:pt modelId="{ADF822AE-42AC-4692-90CA-C06433BB846F}" type="parTrans" cxnId="{04CA08B6-464B-4075-B38A-165684EAA2A6}">
      <dgm:prSet/>
      <dgm:spPr/>
      <dgm:t>
        <a:bodyPr/>
        <a:lstStyle/>
        <a:p>
          <a:endParaRPr lang="en-US"/>
        </a:p>
      </dgm:t>
    </dgm:pt>
    <dgm:pt modelId="{5FF3442B-0FEF-49A5-9828-6D91C24E4E54}" type="sibTrans" cxnId="{04CA08B6-464B-4075-B38A-165684EAA2A6}">
      <dgm:prSet/>
      <dgm:spPr/>
      <dgm:t>
        <a:bodyPr/>
        <a:lstStyle/>
        <a:p>
          <a:endParaRPr lang="en-US"/>
        </a:p>
      </dgm:t>
    </dgm:pt>
    <dgm:pt modelId="{55D4BE09-5E60-4340-B3F7-6C04FFBE7E76}">
      <dgm:prSet phldrT="[Text]"/>
      <dgm:spPr/>
      <dgm:t>
        <a:bodyPr/>
        <a:lstStyle/>
        <a:p>
          <a:r>
            <a:rPr lang="en-US" dirty="0"/>
            <a:t>Required group to prepare and submit a report of recommendations</a:t>
          </a:r>
        </a:p>
      </dgm:t>
    </dgm:pt>
    <dgm:pt modelId="{4CEAD5AC-5E03-464C-84C9-8194F358E3AE}" type="parTrans" cxnId="{4FF1E10F-FD2C-4DD8-9153-BD9C1DCEE091}">
      <dgm:prSet/>
      <dgm:spPr/>
      <dgm:t>
        <a:bodyPr/>
        <a:lstStyle/>
        <a:p>
          <a:endParaRPr lang="en-US"/>
        </a:p>
      </dgm:t>
    </dgm:pt>
    <dgm:pt modelId="{9C9C1E93-1C24-426F-8EF7-72FCE71D0D88}" type="sibTrans" cxnId="{4FF1E10F-FD2C-4DD8-9153-BD9C1DCEE091}">
      <dgm:prSet/>
      <dgm:spPr/>
      <dgm:t>
        <a:bodyPr/>
        <a:lstStyle/>
        <a:p>
          <a:endParaRPr lang="en-US"/>
        </a:p>
      </dgm:t>
    </dgm:pt>
    <dgm:pt modelId="{046C0969-4A2E-4385-800B-7C0A86BBC20F}" type="pres">
      <dgm:prSet presAssocID="{E294AEA7-AF03-4ECA-8BDF-47E612B7C383}" presName="Name0" presStyleCnt="0">
        <dgm:presLayoutVars>
          <dgm:dir/>
          <dgm:animLvl val="lvl"/>
          <dgm:resizeHandles val="exact"/>
        </dgm:presLayoutVars>
      </dgm:prSet>
      <dgm:spPr/>
    </dgm:pt>
    <dgm:pt modelId="{A12D105E-060A-4973-9BF5-67F194264530}" type="pres">
      <dgm:prSet presAssocID="{E294AEA7-AF03-4ECA-8BDF-47E612B7C383}" presName="tSp" presStyleCnt="0"/>
      <dgm:spPr/>
    </dgm:pt>
    <dgm:pt modelId="{449BAC88-27BA-4646-A631-7A9966263714}" type="pres">
      <dgm:prSet presAssocID="{E294AEA7-AF03-4ECA-8BDF-47E612B7C383}" presName="bSp" presStyleCnt="0"/>
      <dgm:spPr/>
    </dgm:pt>
    <dgm:pt modelId="{A1736403-911D-4103-B2D3-9343A3F13076}" type="pres">
      <dgm:prSet presAssocID="{E294AEA7-AF03-4ECA-8BDF-47E612B7C383}" presName="process" presStyleCnt="0"/>
      <dgm:spPr/>
    </dgm:pt>
    <dgm:pt modelId="{DD3CE51E-246E-432F-96A6-FD323F7AB810}" type="pres">
      <dgm:prSet presAssocID="{A3822B9E-4E33-4DFC-AC51-9A2AD05D568E}" presName="composite1" presStyleCnt="0"/>
      <dgm:spPr/>
    </dgm:pt>
    <dgm:pt modelId="{39CDB09C-C3C5-4D01-A0E7-575EDD94BB95}" type="pres">
      <dgm:prSet presAssocID="{A3822B9E-4E33-4DFC-AC51-9A2AD05D568E}" presName="dummyNode1" presStyleLbl="node1" presStyleIdx="0" presStyleCnt="3"/>
      <dgm:spPr/>
    </dgm:pt>
    <dgm:pt modelId="{8A7A6A08-7AAD-4B64-A9A6-A0D526223E2D}" type="pres">
      <dgm:prSet presAssocID="{A3822B9E-4E33-4DFC-AC51-9A2AD05D568E}" presName="childNode1" presStyleLbl="bgAcc1" presStyleIdx="0" presStyleCnt="3">
        <dgm:presLayoutVars>
          <dgm:bulletEnabled val="1"/>
        </dgm:presLayoutVars>
      </dgm:prSet>
      <dgm:spPr/>
    </dgm:pt>
    <dgm:pt modelId="{E9510F12-CD4F-4AF8-8A87-336E51CB5247}" type="pres">
      <dgm:prSet presAssocID="{A3822B9E-4E33-4DFC-AC51-9A2AD05D568E}" presName="childNode1tx" presStyleLbl="bgAcc1" presStyleIdx="0" presStyleCnt="3">
        <dgm:presLayoutVars>
          <dgm:bulletEnabled val="1"/>
        </dgm:presLayoutVars>
      </dgm:prSet>
      <dgm:spPr/>
    </dgm:pt>
    <dgm:pt modelId="{EECE0153-B0B0-4A9A-B7E1-0983C41190E1}" type="pres">
      <dgm:prSet presAssocID="{A3822B9E-4E33-4DFC-AC51-9A2AD05D568E}" presName="parentNode1" presStyleLbl="node1" presStyleIdx="0" presStyleCnt="3">
        <dgm:presLayoutVars>
          <dgm:chMax val="1"/>
          <dgm:bulletEnabled val="1"/>
        </dgm:presLayoutVars>
      </dgm:prSet>
      <dgm:spPr/>
    </dgm:pt>
    <dgm:pt modelId="{B88C9BF7-6819-4EE8-A2EB-3602D52227D2}" type="pres">
      <dgm:prSet presAssocID="{A3822B9E-4E33-4DFC-AC51-9A2AD05D568E}" presName="connSite1" presStyleCnt="0"/>
      <dgm:spPr/>
    </dgm:pt>
    <dgm:pt modelId="{22CF4BE2-0D7D-4EE3-BDA5-4FD5C2F8900C}" type="pres">
      <dgm:prSet presAssocID="{F0637B91-D8BC-4788-BD6B-E9F02E71222E}" presName="Name9" presStyleLbl="sibTrans2D1" presStyleIdx="0" presStyleCnt="2"/>
      <dgm:spPr/>
    </dgm:pt>
    <dgm:pt modelId="{EB5DF47D-5EAD-4F4D-AC80-8A8FE5D6755A}" type="pres">
      <dgm:prSet presAssocID="{0B6FDBB3-AB88-4EE4-AC6D-55AA546E4853}" presName="composite2" presStyleCnt="0"/>
      <dgm:spPr/>
    </dgm:pt>
    <dgm:pt modelId="{82F35424-DF1E-46CF-9A3B-4B9C5C929F20}" type="pres">
      <dgm:prSet presAssocID="{0B6FDBB3-AB88-4EE4-AC6D-55AA546E4853}" presName="dummyNode2" presStyleLbl="node1" presStyleIdx="0" presStyleCnt="3"/>
      <dgm:spPr/>
    </dgm:pt>
    <dgm:pt modelId="{FDE9E376-3D74-4AA5-8F9D-9951BDED6862}" type="pres">
      <dgm:prSet presAssocID="{0B6FDBB3-AB88-4EE4-AC6D-55AA546E4853}" presName="childNode2" presStyleLbl="bgAcc1" presStyleIdx="1" presStyleCnt="3">
        <dgm:presLayoutVars>
          <dgm:bulletEnabled val="1"/>
        </dgm:presLayoutVars>
      </dgm:prSet>
      <dgm:spPr/>
    </dgm:pt>
    <dgm:pt modelId="{9C883DF8-0654-4FCB-9427-C8FE5A59C03A}" type="pres">
      <dgm:prSet presAssocID="{0B6FDBB3-AB88-4EE4-AC6D-55AA546E4853}" presName="childNode2tx" presStyleLbl="bgAcc1" presStyleIdx="1" presStyleCnt="3">
        <dgm:presLayoutVars>
          <dgm:bulletEnabled val="1"/>
        </dgm:presLayoutVars>
      </dgm:prSet>
      <dgm:spPr/>
    </dgm:pt>
    <dgm:pt modelId="{E9FE4397-BAF8-4825-B623-4D362F1A7D0D}" type="pres">
      <dgm:prSet presAssocID="{0B6FDBB3-AB88-4EE4-AC6D-55AA546E4853}" presName="parentNode2" presStyleLbl="node1" presStyleIdx="1" presStyleCnt="3">
        <dgm:presLayoutVars>
          <dgm:chMax val="0"/>
          <dgm:bulletEnabled val="1"/>
        </dgm:presLayoutVars>
      </dgm:prSet>
      <dgm:spPr/>
    </dgm:pt>
    <dgm:pt modelId="{44D5E38E-95ED-4E86-AF84-CFD1DF221115}" type="pres">
      <dgm:prSet presAssocID="{0B6FDBB3-AB88-4EE4-AC6D-55AA546E4853}" presName="connSite2" presStyleCnt="0"/>
      <dgm:spPr/>
    </dgm:pt>
    <dgm:pt modelId="{53E80259-125B-478A-A17C-2679D801FDF7}" type="pres">
      <dgm:prSet presAssocID="{69F8678A-D02B-4D10-8C8C-687145C09B1E}" presName="Name18" presStyleLbl="sibTrans2D1" presStyleIdx="1" presStyleCnt="2"/>
      <dgm:spPr/>
    </dgm:pt>
    <dgm:pt modelId="{61EC4DBB-44E3-4F82-9212-4A97B0271B9B}" type="pres">
      <dgm:prSet presAssocID="{A26BBB17-7CFC-4724-9437-944D003EFF66}" presName="composite1" presStyleCnt="0"/>
      <dgm:spPr/>
    </dgm:pt>
    <dgm:pt modelId="{69DB21F6-6956-442B-AA12-C3CA298B921B}" type="pres">
      <dgm:prSet presAssocID="{A26BBB17-7CFC-4724-9437-944D003EFF66}" presName="dummyNode1" presStyleLbl="node1" presStyleIdx="1" presStyleCnt="3"/>
      <dgm:spPr/>
    </dgm:pt>
    <dgm:pt modelId="{07CCC0B3-5AD1-4906-9418-97A68C1DA249}" type="pres">
      <dgm:prSet presAssocID="{A26BBB17-7CFC-4724-9437-944D003EFF66}" presName="childNode1" presStyleLbl="bgAcc1" presStyleIdx="2" presStyleCnt="3">
        <dgm:presLayoutVars>
          <dgm:bulletEnabled val="1"/>
        </dgm:presLayoutVars>
      </dgm:prSet>
      <dgm:spPr/>
    </dgm:pt>
    <dgm:pt modelId="{E4C130EB-2E7C-402A-B55B-0CD024200DE7}" type="pres">
      <dgm:prSet presAssocID="{A26BBB17-7CFC-4724-9437-944D003EFF66}" presName="childNode1tx" presStyleLbl="bgAcc1" presStyleIdx="2" presStyleCnt="3">
        <dgm:presLayoutVars>
          <dgm:bulletEnabled val="1"/>
        </dgm:presLayoutVars>
      </dgm:prSet>
      <dgm:spPr/>
    </dgm:pt>
    <dgm:pt modelId="{B2D23D81-BD2C-43BD-97F5-4E9A81A6D36C}" type="pres">
      <dgm:prSet presAssocID="{A26BBB17-7CFC-4724-9437-944D003EFF66}" presName="parentNode1" presStyleLbl="node1" presStyleIdx="2" presStyleCnt="3">
        <dgm:presLayoutVars>
          <dgm:chMax val="1"/>
          <dgm:bulletEnabled val="1"/>
        </dgm:presLayoutVars>
      </dgm:prSet>
      <dgm:spPr/>
    </dgm:pt>
    <dgm:pt modelId="{C54AC326-CB75-4757-99DA-32530025A271}" type="pres">
      <dgm:prSet presAssocID="{A26BBB17-7CFC-4724-9437-944D003EFF66}" presName="connSite1" presStyleCnt="0"/>
      <dgm:spPr/>
    </dgm:pt>
  </dgm:ptLst>
  <dgm:cxnLst>
    <dgm:cxn modelId="{A163C006-313B-4D0A-BF82-1A909CB100AB}" type="presOf" srcId="{4A1E16CC-3CCB-4A77-9646-99EF925147EA}" destId="{9C883DF8-0654-4FCB-9427-C8FE5A59C03A}" srcOrd="1" destOrd="1" presId="urn:microsoft.com/office/officeart/2005/8/layout/hProcess4"/>
    <dgm:cxn modelId="{59AF0F0C-78A6-4C6A-8F83-D91A5D36647A}" type="presOf" srcId="{CC37A74D-CB1A-466C-935F-A012FACFA671}" destId="{E4C130EB-2E7C-402A-B55B-0CD024200DE7}" srcOrd="1" destOrd="1" presId="urn:microsoft.com/office/officeart/2005/8/layout/hProcess4"/>
    <dgm:cxn modelId="{4FF1E10F-FD2C-4DD8-9153-BD9C1DCEE091}" srcId="{A3822B9E-4E33-4DFC-AC51-9A2AD05D568E}" destId="{55D4BE09-5E60-4340-B3F7-6C04FFBE7E76}" srcOrd="1" destOrd="0" parTransId="{4CEAD5AC-5E03-464C-84C9-8194F358E3AE}" sibTransId="{9C9C1E93-1C24-426F-8EF7-72FCE71D0D88}"/>
    <dgm:cxn modelId="{B050F513-44C2-4A3B-AD89-74F13EFDBF06}" srcId="{A3822B9E-4E33-4DFC-AC51-9A2AD05D568E}" destId="{EED8B7BC-1E5E-4531-8151-F43EEDC2F807}" srcOrd="0" destOrd="0" parTransId="{0F135CC9-CB1B-4D50-8D0A-EEF793D90437}" sibTransId="{26019FFB-F4F7-4664-AC82-512D59148E3C}"/>
    <dgm:cxn modelId="{42C90E1C-9CEC-439E-9C0D-1F42476C5A05}" type="presOf" srcId="{B43F79C3-36AF-44A8-AA57-B57865F325A3}" destId="{9C883DF8-0654-4FCB-9427-C8FE5A59C03A}" srcOrd="1" destOrd="0" presId="urn:microsoft.com/office/officeart/2005/8/layout/hProcess4"/>
    <dgm:cxn modelId="{D2E03524-738F-49D1-ABA7-BE2B986C2E00}" type="presOf" srcId="{69F8678A-D02B-4D10-8C8C-687145C09B1E}" destId="{53E80259-125B-478A-A17C-2679D801FDF7}" srcOrd="0" destOrd="0" presId="urn:microsoft.com/office/officeart/2005/8/layout/hProcess4"/>
    <dgm:cxn modelId="{FA0C1F28-1467-46BA-B119-D96324416D00}" type="presOf" srcId="{55D4BE09-5E60-4340-B3F7-6C04FFBE7E76}" destId="{8A7A6A08-7AAD-4B64-A9A6-A0D526223E2D}" srcOrd="0" destOrd="1" presId="urn:microsoft.com/office/officeart/2005/8/layout/hProcess4"/>
    <dgm:cxn modelId="{4D7CDB60-8284-42ED-96DA-78FECBD762E0}" srcId="{E294AEA7-AF03-4ECA-8BDF-47E612B7C383}" destId="{A26BBB17-7CFC-4724-9437-944D003EFF66}" srcOrd="2" destOrd="0" parTransId="{D7B7FACE-DCDD-45D6-8BA3-9BFFD867A6E3}" sibTransId="{46B74072-9CC9-414C-9AB6-35F64290841D}"/>
    <dgm:cxn modelId="{2EF06241-F0D8-4ECC-9428-00C24E7FB6D5}" srcId="{A26BBB17-7CFC-4724-9437-944D003EFF66}" destId="{3D0FC102-CCCE-4741-8E66-9D512DBA8B0E}" srcOrd="0" destOrd="0" parTransId="{DC61D652-B4C1-4369-A708-B89A3972E858}" sibTransId="{E4DC30F8-675E-4254-AC05-E1B4219D3461}"/>
    <dgm:cxn modelId="{945A3446-4872-45A7-9FDA-BAB8072F805C}" type="presOf" srcId="{437CFE01-E3B0-402B-B7E3-057C200EAD7B}" destId="{9C883DF8-0654-4FCB-9427-C8FE5A59C03A}" srcOrd="1" destOrd="2" presId="urn:microsoft.com/office/officeart/2005/8/layout/hProcess4"/>
    <dgm:cxn modelId="{42D72D48-FD83-43F2-ACB0-E06512770F10}" type="presOf" srcId="{B43F79C3-36AF-44A8-AA57-B57865F325A3}" destId="{FDE9E376-3D74-4AA5-8F9D-9951BDED6862}" srcOrd="0" destOrd="0" presId="urn:microsoft.com/office/officeart/2005/8/layout/hProcess4"/>
    <dgm:cxn modelId="{8A645D48-7BBA-4900-A316-0E70D2977DF7}" type="presOf" srcId="{F0637B91-D8BC-4788-BD6B-E9F02E71222E}" destId="{22CF4BE2-0D7D-4EE3-BDA5-4FD5C2F8900C}" srcOrd="0" destOrd="0" presId="urn:microsoft.com/office/officeart/2005/8/layout/hProcess4"/>
    <dgm:cxn modelId="{9178286A-DEB3-429A-93E6-79B5256FF057}" type="presOf" srcId="{EED8B7BC-1E5E-4531-8151-F43EEDC2F807}" destId="{8A7A6A08-7AAD-4B64-A9A6-A0D526223E2D}" srcOrd="0" destOrd="0" presId="urn:microsoft.com/office/officeart/2005/8/layout/hProcess4"/>
    <dgm:cxn modelId="{F9D2964D-42E5-4CFA-8ABD-B22A77FD1804}" type="presOf" srcId="{A26BBB17-7CFC-4724-9437-944D003EFF66}" destId="{B2D23D81-BD2C-43BD-97F5-4E9A81A6D36C}" srcOrd="0" destOrd="0" presId="urn:microsoft.com/office/officeart/2005/8/layout/hProcess4"/>
    <dgm:cxn modelId="{96C08573-3ACC-4365-BCF0-29160D61BF1E}" type="presOf" srcId="{4A1E16CC-3CCB-4A77-9646-99EF925147EA}" destId="{FDE9E376-3D74-4AA5-8F9D-9951BDED6862}" srcOrd="0" destOrd="1" presId="urn:microsoft.com/office/officeart/2005/8/layout/hProcess4"/>
    <dgm:cxn modelId="{D07B4C5A-3271-4689-8955-3962A4F83DAD}" type="presOf" srcId="{EED8B7BC-1E5E-4531-8151-F43EEDC2F807}" destId="{E9510F12-CD4F-4AF8-8A87-336E51CB5247}" srcOrd="1" destOrd="0" presId="urn:microsoft.com/office/officeart/2005/8/layout/hProcess4"/>
    <dgm:cxn modelId="{57302C96-813B-4DCF-9929-8AF09D1D00C3}" type="presOf" srcId="{55D4BE09-5E60-4340-B3F7-6C04FFBE7E76}" destId="{E9510F12-CD4F-4AF8-8A87-336E51CB5247}" srcOrd="1" destOrd="1" presId="urn:microsoft.com/office/officeart/2005/8/layout/hProcess4"/>
    <dgm:cxn modelId="{9B3AB79B-119A-4A72-B336-93731A7C1F0A}" type="presOf" srcId="{A3822B9E-4E33-4DFC-AC51-9A2AD05D568E}" destId="{EECE0153-B0B0-4A9A-B7E1-0983C41190E1}" srcOrd="0" destOrd="0" presId="urn:microsoft.com/office/officeart/2005/8/layout/hProcess4"/>
    <dgm:cxn modelId="{0945179F-CBAF-4EBC-A78D-51A2DA87296C}" type="presOf" srcId="{3D0FC102-CCCE-4741-8E66-9D512DBA8B0E}" destId="{07CCC0B3-5AD1-4906-9418-97A68C1DA249}" srcOrd="0" destOrd="0" presId="urn:microsoft.com/office/officeart/2005/8/layout/hProcess4"/>
    <dgm:cxn modelId="{627296A2-7D39-4DA8-A743-8902DC20AA54}" type="presOf" srcId="{3D0FC102-CCCE-4741-8E66-9D512DBA8B0E}" destId="{E4C130EB-2E7C-402A-B55B-0CD024200DE7}" srcOrd="1" destOrd="0" presId="urn:microsoft.com/office/officeart/2005/8/layout/hProcess4"/>
    <dgm:cxn modelId="{18914BB2-7DB6-48BB-BA88-30193246985C}" srcId="{E294AEA7-AF03-4ECA-8BDF-47E612B7C383}" destId="{A3822B9E-4E33-4DFC-AC51-9A2AD05D568E}" srcOrd="0" destOrd="0" parTransId="{4BCB3A8B-B7D8-4E35-9518-B6C7F6CFB4F5}" sibTransId="{F0637B91-D8BC-4788-BD6B-E9F02E71222E}"/>
    <dgm:cxn modelId="{04CA08B6-464B-4075-B38A-165684EAA2A6}" srcId="{0B6FDBB3-AB88-4EE4-AC6D-55AA546E4853}" destId="{437CFE01-E3B0-402B-B7E3-057C200EAD7B}" srcOrd="2" destOrd="0" parTransId="{ADF822AE-42AC-4692-90CA-C06433BB846F}" sibTransId="{5FF3442B-0FEF-49A5-9828-6D91C24E4E54}"/>
    <dgm:cxn modelId="{8A6C3FBA-7DAF-496A-BF47-6FF00043B8CE}" type="presOf" srcId="{CC37A74D-CB1A-466C-935F-A012FACFA671}" destId="{07CCC0B3-5AD1-4906-9418-97A68C1DA249}" srcOrd="0" destOrd="1" presId="urn:microsoft.com/office/officeart/2005/8/layout/hProcess4"/>
    <dgm:cxn modelId="{D29CA8C6-395E-48EE-901A-F5ED95F9DBCF}" type="presOf" srcId="{0B6FDBB3-AB88-4EE4-AC6D-55AA546E4853}" destId="{E9FE4397-BAF8-4825-B623-4D362F1A7D0D}" srcOrd="0" destOrd="0" presId="urn:microsoft.com/office/officeart/2005/8/layout/hProcess4"/>
    <dgm:cxn modelId="{E65D49DB-5A0E-46BD-BC8D-8DDA922B3F25}" srcId="{E294AEA7-AF03-4ECA-8BDF-47E612B7C383}" destId="{0B6FDBB3-AB88-4EE4-AC6D-55AA546E4853}" srcOrd="1" destOrd="0" parTransId="{7F2152B6-E4BA-4595-9267-E98CAC10A2D0}" sibTransId="{69F8678A-D02B-4D10-8C8C-687145C09B1E}"/>
    <dgm:cxn modelId="{A143BCE3-256C-4159-AA7A-97B4D653832A}" srcId="{0B6FDBB3-AB88-4EE4-AC6D-55AA546E4853}" destId="{B43F79C3-36AF-44A8-AA57-B57865F325A3}" srcOrd="0" destOrd="0" parTransId="{323E431E-0CC2-4472-9E59-5E842ECC43C9}" sibTransId="{05D9B5AC-A509-41FA-996A-CBFDC1745B58}"/>
    <dgm:cxn modelId="{66D86EE4-E0CA-44C4-8E6B-83541426AF4C}" type="presOf" srcId="{E294AEA7-AF03-4ECA-8BDF-47E612B7C383}" destId="{046C0969-4A2E-4385-800B-7C0A86BBC20F}" srcOrd="0" destOrd="0" presId="urn:microsoft.com/office/officeart/2005/8/layout/hProcess4"/>
    <dgm:cxn modelId="{AF0A55F7-F50A-4A17-883F-8E1DF3068799}" srcId="{0B6FDBB3-AB88-4EE4-AC6D-55AA546E4853}" destId="{4A1E16CC-3CCB-4A77-9646-99EF925147EA}" srcOrd="1" destOrd="0" parTransId="{4C87AD82-BFF0-4D01-9C6E-B83F59186EFB}" sibTransId="{FF36861A-747F-4F08-B2D8-A9E89336D096}"/>
    <dgm:cxn modelId="{BB7798F7-DFB4-456B-AADB-95D7274E2C59}" type="presOf" srcId="{437CFE01-E3B0-402B-B7E3-057C200EAD7B}" destId="{FDE9E376-3D74-4AA5-8F9D-9951BDED6862}" srcOrd="0" destOrd="2" presId="urn:microsoft.com/office/officeart/2005/8/layout/hProcess4"/>
    <dgm:cxn modelId="{575D48FA-95DB-44CD-9545-A7D150775274}" srcId="{A26BBB17-7CFC-4724-9437-944D003EFF66}" destId="{CC37A74D-CB1A-466C-935F-A012FACFA671}" srcOrd="1" destOrd="0" parTransId="{FE39B0E2-E967-483B-94C2-075C64D7DE8E}" sibTransId="{C86A8BBD-DDAC-450E-9AE1-C3592EF8CFDF}"/>
    <dgm:cxn modelId="{BC9A42BF-6778-4FBC-8C82-4C43C9A09B78}" type="presParOf" srcId="{046C0969-4A2E-4385-800B-7C0A86BBC20F}" destId="{A12D105E-060A-4973-9BF5-67F194264530}" srcOrd="0" destOrd="0" presId="urn:microsoft.com/office/officeart/2005/8/layout/hProcess4"/>
    <dgm:cxn modelId="{E34981DD-058F-4A5A-BF92-D4B84A367639}" type="presParOf" srcId="{046C0969-4A2E-4385-800B-7C0A86BBC20F}" destId="{449BAC88-27BA-4646-A631-7A9966263714}" srcOrd="1" destOrd="0" presId="urn:microsoft.com/office/officeart/2005/8/layout/hProcess4"/>
    <dgm:cxn modelId="{11E1BB23-78D8-4740-A859-27C011AE1153}" type="presParOf" srcId="{046C0969-4A2E-4385-800B-7C0A86BBC20F}" destId="{A1736403-911D-4103-B2D3-9343A3F13076}" srcOrd="2" destOrd="0" presId="urn:microsoft.com/office/officeart/2005/8/layout/hProcess4"/>
    <dgm:cxn modelId="{21228587-4F76-4018-8566-56C3423C01DB}" type="presParOf" srcId="{A1736403-911D-4103-B2D3-9343A3F13076}" destId="{DD3CE51E-246E-432F-96A6-FD323F7AB810}" srcOrd="0" destOrd="0" presId="urn:microsoft.com/office/officeart/2005/8/layout/hProcess4"/>
    <dgm:cxn modelId="{3E424A58-0A90-4A31-B73F-9CD07F4F81FB}" type="presParOf" srcId="{DD3CE51E-246E-432F-96A6-FD323F7AB810}" destId="{39CDB09C-C3C5-4D01-A0E7-575EDD94BB95}" srcOrd="0" destOrd="0" presId="urn:microsoft.com/office/officeart/2005/8/layout/hProcess4"/>
    <dgm:cxn modelId="{9CBA60E6-4640-4477-A7BC-164EC71429F2}" type="presParOf" srcId="{DD3CE51E-246E-432F-96A6-FD323F7AB810}" destId="{8A7A6A08-7AAD-4B64-A9A6-A0D526223E2D}" srcOrd="1" destOrd="0" presId="urn:microsoft.com/office/officeart/2005/8/layout/hProcess4"/>
    <dgm:cxn modelId="{92928A2F-9119-4DF2-9E99-6508B905FCC1}" type="presParOf" srcId="{DD3CE51E-246E-432F-96A6-FD323F7AB810}" destId="{E9510F12-CD4F-4AF8-8A87-336E51CB5247}" srcOrd="2" destOrd="0" presId="urn:microsoft.com/office/officeart/2005/8/layout/hProcess4"/>
    <dgm:cxn modelId="{1C884361-A17F-4231-860C-3C60C60BADC7}" type="presParOf" srcId="{DD3CE51E-246E-432F-96A6-FD323F7AB810}" destId="{EECE0153-B0B0-4A9A-B7E1-0983C41190E1}" srcOrd="3" destOrd="0" presId="urn:microsoft.com/office/officeart/2005/8/layout/hProcess4"/>
    <dgm:cxn modelId="{6958353E-A276-43D4-B361-6822BE3E3B2A}" type="presParOf" srcId="{DD3CE51E-246E-432F-96A6-FD323F7AB810}" destId="{B88C9BF7-6819-4EE8-A2EB-3602D52227D2}" srcOrd="4" destOrd="0" presId="urn:microsoft.com/office/officeart/2005/8/layout/hProcess4"/>
    <dgm:cxn modelId="{3E01D004-6C6C-44FC-BA18-9819DC9539CE}" type="presParOf" srcId="{A1736403-911D-4103-B2D3-9343A3F13076}" destId="{22CF4BE2-0D7D-4EE3-BDA5-4FD5C2F8900C}" srcOrd="1" destOrd="0" presId="urn:microsoft.com/office/officeart/2005/8/layout/hProcess4"/>
    <dgm:cxn modelId="{02FBDB86-987D-4320-BDE4-F2AFEF004B8E}" type="presParOf" srcId="{A1736403-911D-4103-B2D3-9343A3F13076}" destId="{EB5DF47D-5EAD-4F4D-AC80-8A8FE5D6755A}" srcOrd="2" destOrd="0" presId="urn:microsoft.com/office/officeart/2005/8/layout/hProcess4"/>
    <dgm:cxn modelId="{DB03C802-F5A0-499C-90F1-AB2C7A0CD2F6}" type="presParOf" srcId="{EB5DF47D-5EAD-4F4D-AC80-8A8FE5D6755A}" destId="{82F35424-DF1E-46CF-9A3B-4B9C5C929F20}" srcOrd="0" destOrd="0" presId="urn:microsoft.com/office/officeart/2005/8/layout/hProcess4"/>
    <dgm:cxn modelId="{6DE90FF7-A496-4557-9651-2BEBDC0BEE38}" type="presParOf" srcId="{EB5DF47D-5EAD-4F4D-AC80-8A8FE5D6755A}" destId="{FDE9E376-3D74-4AA5-8F9D-9951BDED6862}" srcOrd="1" destOrd="0" presId="urn:microsoft.com/office/officeart/2005/8/layout/hProcess4"/>
    <dgm:cxn modelId="{1CB01283-1AA2-4994-B71F-41A7CDC9C2A0}" type="presParOf" srcId="{EB5DF47D-5EAD-4F4D-AC80-8A8FE5D6755A}" destId="{9C883DF8-0654-4FCB-9427-C8FE5A59C03A}" srcOrd="2" destOrd="0" presId="urn:microsoft.com/office/officeart/2005/8/layout/hProcess4"/>
    <dgm:cxn modelId="{61841A7C-458F-47E8-814D-ED2A36792C8A}" type="presParOf" srcId="{EB5DF47D-5EAD-4F4D-AC80-8A8FE5D6755A}" destId="{E9FE4397-BAF8-4825-B623-4D362F1A7D0D}" srcOrd="3" destOrd="0" presId="urn:microsoft.com/office/officeart/2005/8/layout/hProcess4"/>
    <dgm:cxn modelId="{7379BCEC-41BE-4556-A8A5-03470E9E8A36}" type="presParOf" srcId="{EB5DF47D-5EAD-4F4D-AC80-8A8FE5D6755A}" destId="{44D5E38E-95ED-4E86-AF84-CFD1DF221115}" srcOrd="4" destOrd="0" presId="urn:microsoft.com/office/officeart/2005/8/layout/hProcess4"/>
    <dgm:cxn modelId="{5C309B79-176D-4B22-8AAB-C85A11CADCB4}" type="presParOf" srcId="{A1736403-911D-4103-B2D3-9343A3F13076}" destId="{53E80259-125B-478A-A17C-2679D801FDF7}" srcOrd="3" destOrd="0" presId="urn:microsoft.com/office/officeart/2005/8/layout/hProcess4"/>
    <dgm:cxn modelId="{7334C76A-E539-4B27-8C24-52DEBC7E313B}" type="presParOf" srcId="{A1736403-911D-4103-B2D3-9343A3F13076}" destId="{61EC4DBB-44E3-4F82-9212-4A97B0271B9B}" srcOrd="4" destOrd="0" presId="urn:microsoft.com/office/officeart/2005/8/layout/hProcess4"/>
    <dgm:cxn modelId="{D390B188-38BD-4487-8321-16012D5BB8BD}" type="presParOf" srcId="{61EC4DBB-44E3-4F82-9212-4A97B0271B9B}" destId="{69DB21F6-6956-442B-AA12-C3CA298B921B}" srcOrd="0" destOrd="0" presId="urn:microsoft.com/office/officeart/2005/8/layout/hProcess4"/>
    <dgm:cxn modelId="{1F879918-18A8-4A7E-AF4E-E23E0387B375}" type="presParOf" srcId="{61EC4DBB-44E3-4F82-9212-4A97B0271B9B}" destId="{07CCC0B3-5AD1-4906-9418-97A68C1DA249}" srcOrd="1" destOrd="0" presId="urn:microsoft.com/office/officeart/2005/8/layout/hProcess4"/>
    <dgm:cxn modelId="{BAC23D14-C4FB-4D2C-BB1C-435A7949D51A}" type="presParOf" srcId="{61EC4DBB-44E3-4F82-9212-4A97B0271B9B}" destId="{E4C130EB-2E7C-402A-B55B-0CD024200DE7}" srcOrd="2" destOrd="0" presId="urn:microsoft.com/office/officeart/2005/8/layout/hProcess4"/>
    <dgm:cxn modelId="{5EACD1E0-45A0-47E5-B79F-9CF4F82DED8B}" type="presParOf" srcId="{61EC4DBB-44E3-4F82-9212-4A97B0271B9B}" destId="{B2D23D81-BD2C-43BD-97F5-4E9A81A6D36C}" srcOrd="3" destOrd="0" presId="urn:microsoft.com/office/officeart/2005/8/layout/hProcess4"/>
    <dgm:cxn modelId="{AFD4B751-A7F7-4BCC-8F6E-A230B5190DEA}" type="presParOf" srcId="{61EC4DBB-44E3-4F82-9212-4A97B0271B9B}" destId="{C54AC326-CB75-4757-99DA-32530025A271}"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B7641D-B9D8-4F59-807E-BDADBB5FC68F}" type="doc">
      <dgm:prSet loTypeId="urn:microsoft.com/office/officeart/2008/layout/HalfCircleOrganizationChart" loCatId="hierarchy" qsTypeId="urn:microsoft.com/office/officeart/2005/8/quickstyle/simple1" qsCatId="simple" csTypeId="urn:microsoft.com/office/officeart/2005/8/colors/colorful2" csCatId="colorful" phldr="1"/>
      <dgm:spPr/>
      <dgm:t>
        <a:bodyPr/>
        <a:lstStyle/>
        <a:p>
          <a:endParaRPr lang="en-US"/>
        </a:p>
      </dgm:t>
    </dgm:pt>
    <dgm:pt modelId="{952C202D-7477-4C4D-8097-C74B2030735F}">
      <dgm:prSet phldrT="[Text]"/>
      <dgm:spPr/>
      <dgm:t>
        <a:bodyPr/>
        <a:lstStyle/>
        <a:p>
          <a:r>
            <a:rPr lang="en-US" dirty="0"/>
            <a:t>Over 100 Partners</a:t>
          </a:r>
        </a:p>
      </dgm:t>
    </dgm:pt>
    <dgm:pt modelId="{4C1DF13C-D8D3-492C-87E0-DA2FBF154E0F}" type="parTrans" cxnId="{01CF5F59-AD0F-48FF-AA9E-C30E1D537D28}">
      <dgm:prSet/>
      <dgm:spPr/>
      <dgm:t>
        <a:bodyPr/>
        <a:lstStyle/>
        <a:p>
          <a:endParaRPr lang="en-US"/>
        </a:p>
      </dgm:t>
    </dgm:pt>
    <dgm:pt modelId="{FAA54CE4-FFBB-4A88-AEC4-6273E14AC036}" type="sibTrans" cxnId="{01CF5F59-AD0F-48FF-AA9E-C30E1D537D28}">
      <dgm:prSet/>
      <dgm:spPr/>
      <dgm:t>
        <a:bodyPr/>
        <a:lstStyle/>
        <a:p>
          <a:endParaRPr lang="en-US"/>
        </a:p>
      </dgm:t>
    </dgm:pt>
    <dgm:pt modelId="{3F10D720-E6B5-48BC-A276-8C0B0E765AED}" type="asst">
      <dgm:prSet phldrT="[Text]"/>
      <dgm:spPr/>
      <dgm:t>
        <a:bodyPr/>
        <a:lstStyle/>
        <a:p>
          <a:r>
            <a:rPr lang="en-US" dirty="0"/>
            <a:t>Working Collaboratively</a:t>
          </a:r>
        </a:p>
      </dgm:t>
    </dgm:pt>
    <dgm:pt modelId="{0D89DDCE-CDA9-4065-8E04-E6BE5C544F0D}" type="parTrans" cxnId="{F69565AF-F4A9-4052-A584-A4C4DF3E3E9F}">
      <dgm:prSet/>
      <dgm:spPr>
        <a:ln>
          <a:solidFill>
            <a:schemeClr val="bg1"/>
          </a:solidFill>
        </a:ln>
      </dgm:spPr>
      <dgm:t>
        <a:bodyPr/>
        <a:lstStyle/>
        <a:p>
          <a:endParaRPr lang="en-US"/>
        </a:p>
      </dgm:t>
    </dgm:pt>
    <dgm:pt modelId="{A2B1431E-46C1-4EB3-B3EF-6433BBB4CCE0}" type="sibTrans" cxnId="{F69565AF-F4A9-4052-A584-A4C4DF3E3E9F}">
      <dgm:prSet/>
      <dgm:spPr/>
      <dgm:t>
        <a:bodyPr/>
        <a:lstStyle/>
        <a:p>
          <a:endParaRPr lang="en-US"/>
        </a:p>
      </dgm:t>
    </dgm:pt>
    <dgm:pt modelId="{3B53E76A-F465-4E2A-BBB2-5CAA2F9FA7B6}">
      <dgm:prSet phldrT="[Text]"/>
      <dgm:spPr/>
      <dgm:t>
        <a:bodyPr/>
        <a:lstStyle/>
        <a:p>
          <a:r>
            <a:rPr lang="en-US" dirty="0"/>
            <a:t>Housing</a:t>
          </a:r>
        </a:p>
      </dgm:t>
    </dgm:pt>
    <dgm:pt modelId="{4CF66025-9808-4487-B5D4-2BCB838E3C92}" type="parTrans" cxnId="{BE87545A-71AC-4BF3-B4E5-D169519F4704}">
      <dgm:prSet/>
      <dgm:spPr>
        <a:solidFill>
          <a:schemeClr val="bg1"/>
        </a:solidFill>
        <a:ln>
          <a:solidFill>
            <a:schemeClr val="bg1"/>
          </a:solidFill>
        </a:ln>
      </dgm:spPr>
      <dgm:t>
        <a:bodyPr/>
        <a:lstStyle/>
        <a:p>
          <a:endParaRPr lang="en-US"/>
        </a:p>
      </dgm:t>
    </dgm:pt>
    <dgm:pt modelId="{BE7ECFFA-B563-4DBD-8D10-FE721DE385C6}" type="sibTrans" cxnId="{BE87545A-71AC-4BF3-B4E5-D169519F4704}">
      <dgm:prSet/>
      <dgm:spPr/>
      <dgm:t>
        <a:bodyPr/>
        <a:lstStyle/>
        <a:p>
          <a:endParaRPr lang="en-US"/>
        </a:p>
      </dgm:t>
    </dgm:pt>
    <dgm:pt modelId="{22EEB4CE-3F26-46B8-9EE6-C685B19585F6}">
      <dgm:prSet phldrT="[Text]"/>
      <dgm:spPr/>
      <dgm:t>
        <a:bodyPr/>
        <a:lstStyle/>
        <a:p>
          <a:r>
            <a:rPr lang="en-US" dirty="0"/>
            <a:t>Behavioral Health Services</a:t>
          </a:r>
        </a:p>
      </dgm:t>
    </dgm:pt>
    <dgm:pt modelId="{FAB83AE8-EE8A-497B-B804-D47A9BDE32DF}" type="parTrans" cxnId="{D3A56FE0-DC79-476B-BE6F-A7F7960E2841}">
      <dgm:prSet/>
      <dgm:spPr>
        <a:ln>
          <a:solidFill>
            <a:schemeClr val="bg1"/>
          </a:solidFill>
        </a:ln>
      </dgm:spPr>
      <dgm:t>
        <a:bodyPr/>
        <a:lstStyle/>
        <a:p>
          <a:endParaRPr lang="en-US"/>
        </a:p>
      </dgm:t>
    </dgm:pt>
    <dgm:pt modelId="{061DB693-3F86-49E6-92E0-C7E07A727E13}" type="sibTrans" cxnId="{D3A56FE0-DC79-476B-BE6F-A7F7960E2841}">
      <dgm:prSet/>
      <dgm:spPr/>
      <dgm:t>
        <a:bodyPr/>
        <a:lstStyle/>
        <a:p>
          <a:endParaRPr lang="en-US"/>
        </a:p>
      </dgm:t>
    </dgm:pt>
    <dgm:pt modelId="{DE1D4641-EA6B-4F72-978E-17870E0F7B26}">
      <dgm:prSet phldrT="[Text]"/>
      <dgm:spPr/>
      <dgm:t>
        <a:bodyPr/>
        <a:lstStyle/>
        <a:p>
          <a:r>
            <a:rPr lang="en-US" dirty="0"/>
            <a:t>Intensive Case Management</a:t>
          </a:r>
        </a:p>
      </dgm:t>
    </dgm:pt>
    <dgm:pt modelId="{53F8272F-70D4-416B-991A-4026F2EB1E51}" type="parTrans" cxnId="{8A7B7463-0D29-4BBF-9551-692AA9A79BE1}">
      <dgm:prSet/>
      <dgm:spPr>
        <a:solidFill>
          <a:schemeClr val="bg1"/>
        </a:solidFill>
        <a:ln>
          <a:solidFill>
            <a:schemeClr val="bg1"/>
          </a:solidFill>
        </a:ln>
      </dgm:spPr>
      <dgm:t>
        <a:bodyPr/>
        <a:lstStyle/>
        <a:p>
          <a:endParaRPr lang="en-US"/>
        </a:p>
      </dgm:t>
    </dgm:pt>
    <dgm:pt modelId="{AEDD6E62-4678-461D-946E-CB0A1F138AE7}" type="sibTrans" cxnId="{8A7B7463-0D29-4BBF-9551-692AA9A79BE1}">
      <dgm:prSet/>
      <dgm:spPr/>
      <dgm:t>
        <a:bodyPr/>
        <a:lstStyle/>
        <a:p>
          <a:endParaRPr lang="en-US"/>
        </a:p>
      </dgm:t>
    </dgm:pt>
    <dgm:pt modelId="{579F3864-B212-4A35-B75A-78250F4BF58F}" type="asst">
      <dgm:prSet phldrT="[Text]"/>
      <dgm:spPr/>
      <dgm:t>
        <a:bodyPr/>
        <a:lstStyle/>
        <a:p>
          <a:r>
            <a:rPr lang="en-US" dirty="0"/>
            <a:t>Maximizing Resources</a:t>
          </a:r>
        </a:p>
      </dgm:t>
    </dgm:pt>
    <dgm:pt modelId="{D122A495-9A36-4C6D-8AF0-8223E4B9B661}" type="parTrans" cxnId="{E937DBBB-585B-493F-B276-6B30DF93EC8B}">
      <dgm:prSet/>
      <dgm:spPr>
        <a:solidFill>
          <a:schemeClr val="bg1"/>
        </a:solidFill>
        <a:ln>
          <a:solidFill>
            <a:schemeClr val="bg1"/>
          </a:solidFill>
        </a:ln>
      </dgm:spPr>
      <dgm:t>
        <a:bodyPr/>
        <a:lstStyle/>
        <a:p>
          <a:endParaRPr lang="en-US"/>
        </a:p>
      </dgm:t>
    </dgm:pt>
    <dgm:pt modelId="{C8308686-CDCB-4625-AE65-49860ECB4AB0}" type="sibTrans" cxnId="{E937DBBB-585B-493F-B276-6B30DF93EC8B}">
      <dgm:prSet/>
      <dgm:spPr/>
      <dgm:t>
        <a:bodyPr/>
        <a:lstStyle/>
        <a:p>
          <a:endParaRPr lang="en-US"/>
        </a:p>
      </dgm:t>
    </dgm:pt>
    <dgm:pt modelId="{58D38260-9470-4AC5-B194-63D5AE8B3E6F}" type="pres">
      <dgm:prSet presAssocID="{41B7641D-B9D8-4F59-807E-BDADBB5FC68F}" presName="Name0" presStyleCnt="0">
        <dgm:presLayoutVars>
          <dgm:orgChart val="1"/>
          <dgm:chPref val="1"/>
          <dgm:dir/>
          <dgm:animOne val="branch"/>
          <dgm:animLvl val="lvl"/>
          <dgm:resizeHandles/>
        </dgm:presLayoutVars>
      </dgm:prSet>
      <dgm:spPr/>
    </dgm:pt>
    <dgm:pt modelId="{CBEFEE20-377E-4491-8CE1-FFA466B08331}" type="pres">
      <dgm:prSet presAssocID="{952C202D-7477-4C4D-8097-C74B2030735F}" presName="hierRoot1" presStyleCnt="0">
        <dgm:presLayoutVars>
          <dgm:hierBranch val="init"/>
        </dgm:presLayoutVars>
      </dgm:prSet>
      <dgm:spPr/>
    </dgm:pt>
    <dgm:pt modelId="{9C751C6C-04DD-474A-9F0E-A5075E4666FD}" type="pres">
      <dgm:prSet presAssocID="{952C202D-7477-4C4D-8097-C74B2030735F}" presName="rootComposite1" presStyleCnt="0"/>
      <dgm:spPr/>
    </dgm:pt>
    <dgm:pt modelId="{F800671D-4255-48F9-9B08-E4DC4B15AEC9}" type="pres">
      <dgm:prSet presAssocID="{952C202D-7477-4C4D-8097-C74B2030735F}" presName="rootText1" presStyleLbl="alignAcc1" presStyleIdx="0" presStyleCnt="0">
        <dgm:presLayoutVars>
          <dgm:chPref val="3"/>
        </dgm:presLayoutVars>
      </dgm:prSet>
      <dgm:spPr/>
    </dgm:pt>
    <dgm:pt modelId="{FB348EA8-AE2C-4532-9E9F-C18CE96CA132}" type="pres">
      <dgm:prSet presAssocID="{952C202D-7477-4C4D-8097-C74B2030735F}" presName="topArc1" presStyleLbl="parChTrans1D1" presStyleIdx="0" presStyleCnt="12"/>
      <dgm:spPr/>
    </dgm:pt>
    <dgm:pt modelId="{D7624A65-367A-4540-A5B2-AEA14BB3C015}" type="pres">
      <dgm:prSet presAssocID="{952C202D-7477-4C4D-8097-C74B2030735F}" presName="bottomArc1" presStyleLbl="parChTrans1D1" presStyleIdx="1" presStyleCnt="12"/>
      <dgm:spPr>
        <a:ln>
          <a:solidFill>
            <a:srgbClr val="EE8843"/>
          </a:solidFill>
        </a:ln>
      </dgm:spPr>
    </dgm:pt>
    <dgm:pt modelId="{CAE93FA6-6299-43D7-8690-75AF74ED62C4}" type="pres">
      <dgm:prSet presAssocID="{952C202D-7477-4C4D-8097-C74B2030735F}" presName="topConnNode1" presStyleLbl="node1" presStyleIdx="0" presStyleCnt="0"/>
      <dgm:spPr/>
    </dgm:pt>
    <dgm:pt modelId="{78790C40-7A7E-4C88-96B2-1D1A9934966C}" type="pres">
      <dgm:prSet presAssocID="{952C202D-7477-4C4D-8097-C74B2030735F}" presName="hierChild2" presStyleCnt="0"/>
      <dgm:spPr/>
    </dgm:pt>
    <dgm:pt modelId="{DDD5A25E-AE40-4046-BC78-76082FCB61D8}" type="pres">
      <dgm:prSet presAssocID="{4CF66025-9808-4487-B5D4-2BCB838E3C92}" presName="Name28" presStyleLbl="parChTrans1D2" presStyleIdx="0" presStyleCnt="5"/>
      <dgm:spPr/>
    </dgm:pt>
    <dgm:pt modelId="{DFF1A7A5-4B28-4621-8737-EE1E93DC94EF}" type="pres">
      <dgm:prSet presAssocID="{3B53E76A-F465-4E2A-BBB2-5CAA2F9FA7B6}" presName="hierRoot2" presStyleCnt="0">
        <dgm:presLayoutVars>
          <dgm:hierBranch val="init"/>
        </dgm:presLayoutVars>
      </dgm:prSet>
      <dgm:spPr/>
    </dgm:pt>
    <dgm:pt modelId="{D69A1C8B-88E4-4348-B093-0C6F963B0586}" type="pres">
      <dgm:prSet presAssocID="{3B53E76A-F465-4E2A-BBB2-5CAA2F9FA7B6}" presName="rootComposite2" presStyleCnt="0"/>
      <dgm:spPr/>
    </dgm:pt>
    <dgm:pt modelId="{2A87F787-9453-48F8-A301-780A20452CB4}" type="pres">
      <dgm:prSet presAssocID="{3B53E76A-F465-4E2A-BBB2-5CAA2F9FA7B6}" presName="rootText2" presStyleLbl="alignAcc1" presStyleIdx="0" presStyleCnt="0">
        <dgm:presLayoutVars>
          <dgm:chPref val="3"/>
        </dgm:presLayoutVars>
      </dgm:prSet>
      <dgm:spPr/>
    </dgm:pt>
    <dgm:pt modelId="{218BF945-AC36-48D5-B51A-AC99B762BF28}" type="pres">
      <dgm:prSet presAssocID="{3B53E76A-F465-4E2A-BBB2-5CAA2F9FA7B6}" presName="topArc2" presStyleLbl="parChTrans1D1" presStyleIdx="2" presStyleCnt="12"/>
      <dgm:spPr>
        <a:ln>
          <a:solidFill>
            <a:schemeClr val="accent6">
              <a:lumMod val="75000"/>
            </a:schemeClr>
          </a:solidFill>
        </a:ln>
      </dgm:spPr>
    </dgm:pt>
    <dgm:pt modelId="{8AF656CF-70A3-4583-B26E-109E91099429}" type="pres">
      <dgm:prSet presAssocID="{3B53E76A-F465-4E2A-BBB2-5CAA2F9FA7B6}" presName="bottomArc2" presStyleLbl="parChTrans1D1" presStyleIdx="3" presStyleCnt="12"/>
      <dgm:spPr>
        <a:ln>
          <a:solidFill>
            <a:schemeClr val="accent6">
              <a:lumMod val="75000"/>
            </a:schemeClr>
          </a:solidFill>
        </a:ln>
      </dgm:spPr>
    </dgm:pt>
    <dgm:pt modelId="{B5A26001-7251-498C-84C5-980D8EEFC1A1}" type="pres">
      <dgm:prSet presAssocID="{3B53E76A-F465-4E2A-BBB2-5CAA2F9FA7B6}" presName="topConnNode2" presStyleLbl="node2" presStyleIdx="0" presStyleCnt="0"/>
      <dgm:spPr/>
    </dgm:pt>
    <dgm:pt modelId="{66588D87-E0BE-45E6-BB0F-B7F6664990A3}" type="pres">
      <dgm:prSet presAssocID="{3B53E76A-F465-4E2A-BBB2-5CAA2F9FA7B6}" presName="hierChild4" presStyleCnt="0"/>
      <dgm:spPr/>
    </dgm:pt>
    <dgm:pt modelId="{AF9B4125-245C-4CFB-8DD8-8752FB3492F4}" type="pres">
      <dgm:prSet presAssocID="{3B53E76A-F465-4E2A-BBB2-5CAA2F9FA7B6}" presName="hierChild5" presStyleCnt="0"/>
      <dgm:spPr/>
    </dgm:pt>
    <dgm:pt modelId="{CC54A67C-5DAE-4F15-A5B8-F0C97818E4D3}" type="pres">
      <dgm:prSet presAssocID="{FAB83AE8-EE8A-497B-B804-D47A9BDE32DF}" presName="Name28" presStyleLbl="parChTrans1D2" presStyleIdx="1" presStyleCnt="5"/>
      <dgm:spPr/>
    </dgm:pt>
    <dgm:pt modelId="{4541AC26-7C6F-4B66-B502-624914489C0A}" type="pres">
      <dgm:prSet presAssocID="{22EEB4CE-3F26-46B8-9EE6-C685B19585F6}" presName="hierRoot2" presStyleCnt="0">
        <dgm:presLayoutVars>
          <dgm:hierBranch val="init"/>
        </dgm:presLayoutVars>
      </dgm:prSet>
      <dgm:spPr/>
    </dgm:pt>
    <dgm:pt modelId="{AA03843A-FF78-4101-B458-4ADD8B092D7A}" type="pres">
      <dgm:prSet presAssocID="{22EEB4CE-3F26-46B8-9EE6-C685B19585F6}" presName="rootComposite2" presStyleCnt="0"/>
      <dgm:spPr/>
    </dgm:pt>
    <dgm:pt modelId="{88531D90-2B14-46E3-B3C0-6EF5C05D2752}" type="pres">
      <dgm:prSet presAssocID="{22EEB4CE-3F26-46B8-9EE6-C685B19585F6}" presName="rootText2" presStyleLbl="alignAcc1" presStyleIdx="0" presStyleCnt="0">
        <dgm:presLayoutVars>
          <dgm:chPref val="3"/>
        </dgm:presLayoutVars>
      </dgm:prSet>
      <dgm:spPr/>
    </dgm:pt>
    <dgm:pt modelId="{978ACC5E-6707-443D-A583-256BCB746659}" type="pres">
      <dgm:prSet presAssocID="{22EEB4CE-3F26-46B8-9EE6-C685B19585F6}" presName="topArc2" presStyleLbl="parChTrans1D1" presStyleIdx="4" presStyleCnt="12"/>
      <dgm:spPr>
        <a:ln>
          <a:solidFill>
            <a:schemeClr val="accent6">
              <a:lumMod val="75000"/>
            </a:schemeClr>
          </a:solidFill>
        </a:ln>
      </dgm:spPr>
    </dgm:pt>
    <dgm:pt modelId="{9B490068-E636-4F59-86D2-C5B7A6405758}" type="pres">
      <dgm:prSet presAssocID="{22EEB4CE-3F26-46B8-9EE6-C685B19585F6}" presName="bottomArc2" presStyleLbl="parChTrans1D1" presStyleIdx="5" presStyleCnt="12"/>
      <dgm:spPr>
        <a:ln>
          <a:solidFill>
            <a:schemeClr val="accent6">
              <a:lumMod val="75000"/>
            </a:schemeClr>
          </a:solidFill>
        </a:ln>
      </dgm:spPr>
    </dgm:pt>
    <dgm:pt modelId="{F3273E0F-91A7-4B5F-A732-1869F3A3E362}" type="pres">
      <dgm:prSet presAssocID="{22EEB4CE-3F26-46B8-9EE6-C685B19585F6}" presName="topConnNode2" presStyleLbl="node2" presStyleIdx="0" presStyleCnt="0"/>
      <dgm:spPr/>
    </dgm:pt>
    <dgm:pt modelId="{15E19ED3-C72B-44F4-8D33-C66C83D05414}" type="pres">
      <dgm:prSet presAssocID="{22EEB4CE-3F26-46B8-9EE6-C685B19585F6}" presName="hierChild4" presStyleCnt="0"/>
      <dgm:spPr/>
    </dgm:pt>
    <dgm:pt modelId="{4CA03D66-6911-4950-8059-15E20FABB991}" type="pres">
      <dgm:prSet presAssocID="{22EEB4CE-3F26-46B8-9EE6-C685B19585F6}" presName="hierChild5" presStyleCnt="0"/>
      <dgm:spPr/>
    </dgm:pt>
    <dgm:pt modelId="{C61BC032-96B2-49E1-8E83-18D73A0A293A}" type="pres">
      <dgm:prSet presAssocID="{53F8272F-70D4-416B-991A-4026F2EB1E51}" presName="Name28" presStyleLbl="parChTrans1D2" presStyleIdx="2" presStyleCnt="5"/>
      <dgm:spPr/>
    </dgm:pt>
    <dgm:pt modelId="{AE1F52AD-BF10-4471-A759-84E15AD8E26C}" type="pres">
      <dgm:prSet presAssocID="{DE1D4641-EA6B-4F72-978E-17870E0F7B26}" presName="hierRoot2" presStyleCnt="0">
        <dgm:presLayoutVars>
          <dgm:hierBranch val="init"/>
        </dgm:presLayoutVars>
      </dgm:prSet>
      <dgm:spPr/>
    </dgm:pt>
    <dgm:pt modelId="{F58E0A2E-C39D-4458-A1ED-1F99A054E224}" type="pres">
      <dgm:prSet presAssocID="{DE1D4641-EA6B-4F72-978E-17870E0F7B26}" presName="rootComposite2" presStyleCnt="0"/>
      <dgm:spPr/>
    </dgm:pt>
    <dgm:pt modelId="{3A4759C9-6011-471D-A33F-527E66BA89E8}" type="pres">
      <dgm:prSet presAssocID="{DE1D4641-EA6B-4F72-978E-17870E0F7B26}" presName="rootText2" presStyleLbl="alignAcc1" presStyleIdx="0" presStyleCnt="0">
        <dgm:presLayoutVars>
          <dgm:chPref val="3"/>
        </dgm:presLayoutVars>
      </dgm:prSet>
      <dgm:spPr/>
    </dgm:pt>
    <dgm:pt modelId="{94C98A92-615D-4935-B4BF-2008F33DDDBF}" type="pres">
      <dgm:prSet presAssocID="{DE1D4641-EA6B-4F72-978E-17870E0F7B26}" presName="topArc2" presStyleLbl="parChTrans1D1" presStyleIdx="6" presStyleCnt="12"/>
      <dgm:spPr>
        <a:ln>
          <a:solidFill>
            <a:schemeClr val="accent6">
              <a:lumMod val="75000"/>
            </a:schemeClr>
          </a:solidFill>
        </a:ln>
      </dgm:spPr>
    </dgm:pt>
    <dgm:pt modelId="{BE6801EE-8741-4F93-90A6-CC83ABDC7BE5}" type="pres">
      <dgm:prSet presAssocID="{DE1D4641-EA6B-4F72-978E-17870E0F7B26}" presName="bottomArc2" presStyleLbl="parChTrans1D1" presStyleIdx="7" presStyleCnt="12"/>
      <dgm:spPr>
        <a:ln>
          <a:solidFill>
            <a:schemeClr val="accent6">
              <a:lumMod val="75000"/>
            </a:schemeClr>
          </a:solidFill>
        </a:ln>
      </dgm:spPr>
    </dgm:pt>
    <dgm:pt modelId="{10D72006-3823-48AD-AA50-E5CCF0C865BB}" type="pres">
      <dgm:prSet presAssocID="{DE1D4641-EA6B-4F72-978E-17870E0F7B26}" presName="topConnNode2" presStyleLbl="node2" presStyleIdx="0" presStyleCnt="0"/>
      <dgm:spPr/>
    </dgm:pt>
    <dgm:pt modelId="{CEED1320-9AE3-4C46-8F94-82FDCEE071DF}" type="pres">
      <dgm:prSet presAssocID="{DE1D4641-EA6B-4F72-978E-17870E0F7B26}" presName="hierChild4" presStyleCnt="0"/>
      <dgm:spPr/>
    </dgm:pt>
    <dgm:pt modelId="{DDAA1AA5-AE47-455B-94EF-3DFF7BD1D5B3}" type="pres">
      <dgm:prSet presAssocID="{DE1D4641-EA6B-4F72-978E-17870E0F7B26}" presName="hierChild5" presStyleCnt="0"/>
      <dgm:spPr/>
    </dgm:pt>
    <dgm:pt modelId="{C35C3DD1-7FAA-4064-B6B1-A8A07CDD1065}" type="pres">
      <dgm:prSet presAssocID="{952C202D-7477-4C4D-8097-C74B2030735F}" presName="hierChild3" presStyleCnt="0"/>
      <dgm:spPr/>
    </dgm:pt>
    <dgm:pt modelId="{95370465-5ECD-4105-BE09-C86BC64C42E0}" type="pres">
      <dgm:prSet presAssocID="{0D89DDCE-CDA9-4065-8E04-E6BE5C544F0D}" presName="Name101" presStyleLbl="parChTrans1D2" presStyleIdx="3" presStyleCnt="5"/>
      <dgm:spPr/>
    </dgm:pt>
    <dgm:pt modelId="{BF1B751F-A718-41A1-B7EF-B075C826705F}" type="pres">
      <dgm:prSet presAssocID="{3F10D720-E6B5-48BC-A276-8C0B0E765AED}" presName="hierRoot3" presStyleCnt="0">
        <dgm:presLayoutVars>
          <dgm:hierBranch val="init"/>
        </dgm:presLayoutVars>
      </dgm:prSet>
      <dgm:spPr/>
    </dgm:pt>
    <dgm:pt modelId="{9315DF14-F8C4-47B9-8CD2-479BF4950A8B}" type="pres">
      <dgm:prSet presAssocID="{3F10D720-E6B5-48BC-A276-8C0B0E765AED}" presName="rootComposite3" presStyleCnt="0"/>
      <dgm:spPr/>
    </dgm:pt>
    <dgm:pt modelId="{EE368314-DBC9-461F-BAE8-1EFB2B0E2EB8}" type="pres">
      <dgm:prSet presAssocID="{3F10D720-E6B5-48BC-A276-8C0B0E765AED}" presName="rootText3" presStyleLbl="alignAcc1" presStyleIdx="0" presStyleCnt="0">
        <dgm:presLayoutVars>
          <dgm:chPref val="3"/>
        </dgm:presLayoutVars>
      </dgm:prSet>
      <dgm:spPr/>
    </dgm:pt>
    <dgm:pt modelId="{29834CA4-13D7-491A-A6BA-CE8E5B10C619}" type="pres">
      <dgm:prSet presAssocID="{3F10D720-E6B5-48BC-A276-8C0B0E765AED}" presName="topArc3" presStyleLbl="parChTrans1D1" presStyleIdx="8" presStyleCnt="12"/>
      <dgm:spPr>
        <a:ln>
          <a:solidFill>
            <a:schemeClr val="accent1"/>
          </a:solidFill>
        </a:ln>
      </dgm:spPr>
    </dgm:pt>
    <dgm:pt modelId="{0B021636-DFCA-4363-BF5A-C8D44971031C}" type="pres">
      <dgm:prSet presAssocID="{3F10D720-E6B5-48BC-A276-8C0B0E765AED}" presName="bottomArc3" presStyleLbl="parChTrans1D1" presStyleIdx="9" presStyleCnt="12"/>
      <dgm:spPr>
        <a:ln>
          <a:solidFill>
            <a:schemeClr val="accent1"/>
          </a:solidFill>
        </a:ln>
      </dgm:spPr>
    </dgm:pt>
    <dgm:pt modelId="{1BF8E210-5621-44BB-B148-074C859B3DF2}" type="pres">
      <dgm:prSet presAssocID="{3F10D720-E6B5-48BC-A276-8C0B0E765AED}" presName="topConnNode3" presStyleLbl="asst1" presStyleIdx="0" presStyleCnt="0"/>
      <dgm:spPr/>
    </dgm:pt>
    <dgm:pt modelId="{16EB73FE-D187-4BC6-9431-C851E38D0D70}" type="pres">
      <dgm:prSet presAssocID="{3F10D720-E6B5-48BC-A276-8C0B0E765AED}" presName="hierChild6" presStyleCnt="0"/>
      <dgm:spPr/>
    </dgm:pt>
    <dgm:pt modelId="{366D94CE-FC13-487F-A4CA-6E6BDB62521A}" type="pres">
      <dgm:prSet presAssocID="{3F10D720-E6B5-48BC-A276-8C0B0E765AED}" presName="hierChild7" presStyleCnt="0"/>
      <dgm:spPr/>
    </dgm:pt>
    <dgm:pt modelId="{48BCDA67-A4B8-4F04-9ECD-D29AE63474A0}" type="pres">
      <dgm:prSet presAssocID="{D122A495-9A36-4C6D-8AF0-8223E4B9B661}" presName="Name101" presStyleLbl="parChTrans1D2" presStyleIdx="4" presStyleCnt="5"/>
      <dgm:spPr/>
    </dgm:pt>
    <dgm:pt modelId="{B8ED3C42-EA26-4CAD-A9EC-A7C09533F70F}" type="pres">
      <dgm:prSet presAssocID="{579F3864-B212-4A35-B75A-78250F4BF58F}" presName="hierRoot3" presStyleCnt="0">
        <dgm:presLayoutVars>
          <dgm:hierBranch val="init"/>
        </dgm:presLayoutVars>
      </dgm:prSet>
      <dgm:spPr/>
    </dgm:pt>
    <dgm:pt modelId="{223B2B0B-4CEE-49A6-AAEA-76560E58720D}" type="pres">
      <dgm:prSet presAssocID="{579F3864-B212-4A35-B75A-78250F4BF58F}" presName="rootComposite3" presStyleCnt="0"/>
      <dgm:spPr/>
    </dgm:pt>
    <dgm:pt modelId="{76D66818-A273-47E9-8B07-CA92F5641E01}" type="pres">
      <dgm:prSet presAssocID="{579F3864-B212-4A35-B75A-78250F4BF58F}" presName="rootText3" presStyleLbl="alignAcc1" presStyleIdx="0" presStyleCnt="0">
        <dgm:presLayoutVars>
          <dgm:chPref val="3"/>
        </dgm:presLayoutVars>
      </dgm:prSet>
      <dgm:spPr/>
    </dgm:pt>
    <dgm:pt modelId="{205D96E6-0322-402C-B84C-F9345F09E7B5}" type="pres">
      <dgm:prSet presAssocID="{579F3864-B212-4A35-B75A-78250F4BF58F}" presName="topArc3" presStyleLbl="parChTrans1D1" presStyleIdx="10" presStyleCnt="12"/>
      <dgm:spPr>
        <a:ln>
          <a:solidFill>
            <a:schemeClr val="accent1"/>
          </a:solidFill>
        </a:ln>
      </dgm:spPr>
    </dgm:pt>
    <dgm:pt modelId="{129E1FC3-8739-472F-8908-F75F1D6C8B5D}" type="pres">
      <dgm:prSet presAssocID="{579F3864-B212-4A35-B75A-78250F4BF58F}" presName="bottomArc3" presStyleLbl="parChTrans1D1" presStyleIdx="11" presStyleCnt="12"/>
      <dgm:spPr>
        <a:ln>
          <a:solidFill>
            <a:schemeClr val="accent1"/>
          </a:solidFill>
        </a:ln>
      </dgm:spPr>
    </dgm:pt>
    <dgm:pt modelId="{F2CD4455-90B3-48A0-9270-8683E3B4792F}" type="pres">
      <dgm:prSet presAssocID="{579F3864-B212-4A35-B75A-78250F4BF58F}" presName="topConnNode3" presStyleLbl="asst1" presStyleIdx="0" presStyleCnt="0"/>
      <dgm:spPr/>
    </dgm:pt>
    <dgm:pt modelId="{62BC6166-D5F0-429C-860D-B412A22906EF}" type="pres">
      <dgm:prSet presAssocID="{579F3864-B212-4A35-B75A-78250F4BF58F}" presName="hierChild6" presStyleCnt="0"/>
      <dgm:spPr/>
    </dgm:pt>
    <dgm:pt modelId="{ED8FD0B3-E648-4EB7-AA2D-B7C7DD2CFBCD}" type="pres">
      <dgm:prSet presAssocID="{579F3864-B212-4A35-B75A-78250F4BF58F}" presName="hierChild7" presStyleCnt="0"/>
      <dgm:spPr/>
    </dgm:pt>
  </dgm:ptLst>
  <dgm:cxnLst>
    <dgm:cxn modelId="{C151721C-63F0-4C82-BB76-300B53D212E3}" type="presOf" srcId="{579F3864-B212-4A35-B75A-78250F4BF58F}" destId="{F2CD4455-90B3-48A0-9270-8683E3B4792F}" srcOrd="1" destOrd="0" presId="urn:microsoft.com/office/officeart/2008/layout/HalfCircleOrganizationChart"/>
    <dgm:cxn modelId="{1C434522-B0C2-41DC-B518-C9D3533C7D39}" type="presOf" srcId="{DE1D4641-EA6B-4F72-978E-17870E0F7B26}" destId="{3A4759C9-6011-471D-A33F-527E66BA89E8}" srcOrd="0" destOrd="0" presId="urn:microsoft.com/office/officeart/2008/layout/HalfCircleOrganizationChart"/>
    <dgm:cxn modelId="{66416C37-1E24-4ADA-A387-47C54E2C56AA}" type="presOf" srcId="{4CF66025-9808-4487-B5D4-2BCB838E3C92}" destId="{DDD5A25E-AE40-4046-BC78-76082FCB61D8}" srcOrd="0" destOrd="0" presId="urn:microsoft.com/office/officeart/2008/layout/HalfCircleOrganizationChart"/>
    <dgm:cxn modelId="{7F790C3E-D92A-4434-9A34-93F378CB5361}" type="presOf" srcId="{3F10D720-E6B5-48BC-A276-8C0B0E765AED}" destId="{1BF8E210-5621-44BB-B148-074C859B3DF2}" srcOrd="1" destOrd="0" presId="urn:microsoft.com/office/officeart/2008/layout/HalfCircleOrganizationChart"/>
    <dgm:cxn modelId="{8A7B7463-0D29-4BBF-9551-692AA9A79BE1}" srcId="{952C202D-7477-4C4D-8097-C74B2030735F}" destId="{DE1D4641-EA6B-4F72-978E-17870E0F7B26}" srcOrd="4" destOrd="0" parTransId="{53F8272F-70D4-416B-991A-4026F2EB1E51}" sibTransId="{AEDD6E62-4678-461D-946E-CB0A1F138AE7}"/>
    <dgm:cxn modelId="{C822444C-0B84-41FD-B190-B40C84B58A04}" type="presOf" srcId="{53F8272F-70D4-416B-991A-4026F2EB1E51}" destId="{C61BC032-96B2-49E1-8E83-18D73A0A293A}" srcOrd="0" destOrd="0" presId="urn:microsoft.com/office/officeart/2008/layout/HalfCircleOrganizationChart"/>
    <dgm:cxn modelId="{DC9D354E-77BC-4429-8FBC-AB4AD4F01AEF}" type="presOf" srcId="{3B53E76A-F465-4E2A-BBB2-5CAA2F9FA7B6}" destId="{2A87F787-9453-48F8-A301-780A20452CB4}" srcOrd="0" destOrd="0" presId="urn:microsoft.com/office/officeart/2008/layout/HalfCircleOrganizationChart"/>
    <dgm:cxn modelId="{01CF5F59-AD0F-48FF-AA9E-C30E1D537D28}" srcId="{41B7641D-B9D8-4F59-807E-BDADBB5FC68F}" destId="{952C202D-7477-4C4D-8097-C74B2030735F}" srcOrd="0" destOrd="0" parTransId="{4C1DF13C-D8D3-492C-87E0-DA2FBF154E0F}" sibTransId="{FAA54CE4-FFBB-4A88-AEC4-6273E14AC036}"/>
    <dgm:cxn modelId="{8ACF7059-164F-4685-84A8-C97414B9B41A}" type="presOf" srcId="{3F10D720-E6B5-48BC-A276-8C0B0E765AED}" destId="{EE368314-DBC9-461F-BAE8-1EFB2B0E2EB8}" srcOrd="0" destOrd="0" presId="urn:microsoft.com/office/officeart/2008/layout/HalfCircleOrganizationChart"/>
    <dgm:cxn modelId="{BE87545A-71AC-4BF3-B4E5-D169519F4704}" srcId="{952C202D-7477-4C4D-8097-C74B2030735F}" destId="{3B53E76A-F465-4E2A-BBB2-5CAA2F9FA7B6}" srcOrd="2" destOrd="0" parTransId="{4CF66025-9808-4487-B5D4-2BCB838E3C92}" sibTransId="{BE7ECFFA-B563-4DBD-8D10-FE721DE385C6}"/>
    <dgm:cxn modelId="{C9FFED7A-C66A-4226-A461-A5361C7E46FE}" type="presOf" srcId="{3B53E76A-F465-4E2A-BBB2-5CAA2F9FA7B6}" destId="{B5A26001-7251-498C-84C5-980D8EEFC1A1}" srcOrd="1" destOrd="0" presId="urn:microsoft.com/office/officeart/2008/layout/HalfCircleOrganizationChart"/>
    <dgm:cxn modelId="{D8F4EF7F-F91B-4D68-8F74-F078E702DBAE}" type="presOf" srcId="{41B7641D-B9D8-4F59-807E-BDADBB5FC68F}" destId="{58D38260-9470-4AC5-B194-63D5AE8B3E6F}" srcOrd="0" destOrd="0" presId="urn:microsoft.com/office/officeart/2008/layout/HalfCircleOrganizationChart"/>
    <dgm:cxn modelId="{F69EC782-0C26-4C41-AD19-5DA56AD1EFA3}" type="presOf" srcId="{DE1D4641-EA6B-4F72-978E-17870E0F7B26}" destId="{10D72006-3823-48AD-AA50-E5CCF0C865BB}" srcOrd="1" destOrd="0" presId="urn:microsoft.com/office/officeart/2008/layout/HalfCircleOrganizationChart"/>
    <dgm:cxn modelId="{22445B8B-E550-43A2-8E1F-28398FF06463}" type="presOf" srcId="{FAB83AE8-EE8A-497B-B804-D47A9BDE32DF}" destId="{CC54A67C-5DAE-4F15-A5B8-F0C97818E4D3}" srcOrd="0" destOrd="0" presId="urn:microsoft.com/office/officeart/2008/layout/HalfCircleOrganizationChart"/>
    <dgm:cxn modelId="{36EDA28F-A204-4481-8204-FE129C366D80}" type="presOf" srcId="{952C202D-7477-4C4D-8097-C74B2030735F}" destId="{F800671D-4255-48F9-9B08-E4DC4B15AEC9}" srcOrd="0" destOrd="0" presId="urn:microsoft.com/office/officeart/2008/layout/HalfCircleOrganizationChart"/>
    <dgm:cxn modelId="{D1B5E790-5F43-4DA2-9BB5-BBCD5464280E}" type="presOf" srcId="{D122A495-9A36-4C6D-8AF0-8223E4B9B661}" destId="{48BCDA67-A4B8-4F04-9ECD-D29AE63474A0}" srcOrd="0" destOrd="0" presId="urn:microsoft.com/office/officeart/2008/layout/HalfCircleOrganizationChart"/>
    <dgm:cxn modelId="{F69565AF-F4A9-4052-A584-A4C4DF3E3E9F}" srcId="{952C202D-7477-4C4D-8097-C74B2030735F}" destId="{3F10D720-E6B5-48BC-A276-8C0B0E765AED}" srcOrd="0" destOrd="0" parTransId="{0D89DDCE-CDA9-4065-8E04-E6BE5C544F0D}" sibTransId="{A2B1431E-46C1-4EB3-B3EF-6433BBB4CCE0}"/>
    <dgm:cxn modelId="{94DF83B3-AC96-405D-9EA9-20E99017F1DE}" type="presOf" srcId="{22EEB4CE-3F26-46B8-9EE6-C685B19585F6}" destId="{F3273E0F-91A7-4B5F-A732-1869F3A3E362}" srcOrd="1" destOrd="0" presId="urn:microsoft.com/office/officeart/2008/layout/HalfCircleOrganizationChart"/>
    <dgm:cxn modelId="{E937DBBB-585B-493F-B276-6B30DF93EC8B}" srcId="{952C202D-7477-4C4D-8097-C74B2030735F}" destId="{579F3864-B212-4A35-B75A-78250F4BF58F}" srcOrd="1" destOrd="0" parTransId="{D122A495-9A36-4C6D-8AF0-8223E4B9B661}" sibTransId="{C8308686-CDCB-4625-AE65-49860ECB4AB0}"/>
    <dgm:cxn modelId="{DE701AD8-FBF5-4474-9205-3D33CF37E8E3}" type="presOf" srcId="{22EEB4CE-3F26-46B8-9EE6-C685B19585F6}" destId="{88531D90-2B14-46E3-B3C0-6EF5C05D2752}" srcOrd="0" destOrd="0" presId="urn:microsoft.com/office/officeart/2008/layout/HalfCircleOrganizationChart"/>
    <dgm:cxn modelId="{526827DE-41B3-4B95-BF4E-E529F264AE58}" type="presOf" srcId="{579F3864-B212-4A35-B75A-78250F4BF58F}" destId="{76D66818-A273-47E9-8B07-CA92F5641E01}" srcOrd="0" destOrd="0" presId="urn:microsoft.com/office/officeart/2008/layout/HalfCircleOrganizationChart"/>
    <dgm:cxn modelId="{D3A56FE0-DC79-476B-BE6F-A7F7960E2841}" srcId="{952C202D-7477-4C4D-8097-C74B2030735F}" destId="{22EEB4CE-3F26-46B8-9EE6-C685B19585F6}" srcOrd="3" destOrd="0" parTransId="{FAB83AE8-EE8A-497B-B804-D47A9BDE32DF}" sibTransId="{061DB693-3F86-49E6-92E0-C7E07A727E13}"/>
    <dgm:cxn modelId="{AF92B7E5-1FD6-4CA0-A8A0-5BB77A48F7DC}" type="presOf" srcId="{0D89DDCE-CDA9-4065-8E04-E6BE5C544F0D}" destId="{95370465-5ECD-4105-BE09-C86BC64C42E0}" srcOrd="0" destOrd="0" presId="urn:microsoft.com/office/officeart/2008/layout/HalfCircleOrganizationChart"/>
    <dgm:cxn modelId="{99C317F2-4B13-4393-A9C4-C93BD1FA69F3}" type="presOf" srcId="{952C202D-7477-4C4D-8097-C74B2030735F}" destId="{CAE93FA6-6299-43D7-8690-75AF74ED62C4}" srcOrd="1" destOrd="0" presId="urn:microsoft.com/office/officeart/2008/layout/HalfCircleOrganizationChart"/>
    <dgm:cxn modelId="{ECB4BD8C-DA5D-4761-8D20-2B6BFB592C89}" type="presParOf" srcId="{58D38260-9470-4AC5-B194-63D5AE8B3E6F}" destId="{CBEFEE20-377E-4491-8CE1-FFA466B08331}" srcOrd="0" destOrd="0" presId="urn:microsoft.com/office/officeart/2008/layout/HalfCircleOrganizationChart"/>
    <dgm:cxn modelId="{DA98A2FA-9DAE-4937-8616-B463F16067B1}" type="presParOf" srcId="{CBEFEE20-377E-4491-8CE1-FFA466B08331}" destId="{9C751C6C-04DD-474A-9F0E-A5075E4666FD}" srcOrd="0" destOrd="0" presId="urn:microsoft.com/office/officeart/2008/layout/HalfCircleOrganizationChart"/>
    <dgm:cxn modelId="{EE99FF3C-E9C7-4631-A5F1-77E0E8362B43}" type="presParOf" srcId="{9C751C6C-04DD-474A-9F0E-A5075E4666FD}" destId="{F800671D-4255-48F9-9B08-E4DC4B15AEC9}" srcOrd="0" destOrd="0" presId="urn:microsoft.com/office/officeart/2008/layout/HalfCircleOrganizationChart"/>
    <dgm:cxn modelId="{33D15EC8-4005-45B8-8F4C-4137B7867F4E}" type="presParOf" srcId="{9C751C6C-04DD-474A-9F0E-A5075E4666FD}" destId="{FB348EA8-AE2C-4532-9E9F-C18CE96CA132}" srcOrd="1" destOrd="0" presId="urn:microsoft.com/office/officeart/2008/layout/HalfCircleOrganizationChart"/>
    <dgm:cxn modelId="{E41348C5-22FD-4C4A-B7BC-1F9FA0DDAEEE}" type="presParOf" srcId="{9C751C6C-04DD-474A-9F0E-A5075E4666FD}" destId="{D7624A65-367A-4540-A5B2-AEA14BB3C015}" srcOrd="2" destOrd="0" presId="urn:microsoft.com/office/officeart/2008/layout/HalfCircleOrganizationChart"/>
    <dgm:cxn modelId="{FCF459A1-DCC6-4505-93AA-7F0E339C9FD7}" type="presParOf" srcId="{9C751C6C-04DD-474A-9F0E-A5075E4666FD}" destId="{CAE93FA6-6299-43D7-8690-75AF74ED62C4}" srcOrd="3" destOrd="0" presId="urn:microsoft.com/office/officeart/2008/layout/HalfCircleOrganizationChart"/>
    <dgm:cxn modelId="{33BD7FF6-0A6D-4572-97C6-2603957EFBEC}" type="presParOf" srcId="{CBEFEE20-377E-4491-8CE1-FFA466B08331}" destId="{78790C40-7A7E-4C88-96B2-1D1A9934966C}" srcOrd="1" destOrd="0" presId="urn:microsoft.com/office/officeart/2008/layout/HalfCircleOrganizationChart"/>
    <dgm:cxn modelId="{8D8385CC-28BE-4BB1-9A5E-E741898A5DAC}" type="presParOf" srcId="{78790C40-7A7E-4C88-96B2-1D1A9934966C}" destId="{DDD5A25E-AE40-4046-BC78-76082FCB61D8}" srcOrd="0" destOrd="0" presId="urn:microsoft.com/office/officeart/2008/layout/HalfCircleOrganizationChart"/>
    <dgm:cxn modelId="{B0137595-EFAD-4CFE-84DA-E764B1A1EF16}" type="presParOf" srcId="{78790C40-7A7E-4C88-96B2-1D1A9934966C}" destId="{DFF1A7A5-4B28-4621-8737-EE1E93DC94EF}" srcOrd="1" destOrd="0" presId="urn:microsoft.com/office/officeart/2008/layout/HalfCircleOrganizationChart"/>
    <dgm:cxn modelId="{187FB323-0A68-45AC-87D7-4F8F1C07D578}" type="presParOf" srcId="{DFF1A7A5-4B28-4621-8737-EE1E93DC94EF}" destId="{D69A1C8B-88E4-4348-B093-0C6F963B0586}" srcOrd="0" destOrd="0" presId="urn:microsoft.com/office/officeart/2008/layout/HalfCircleOrganizationChart"/>
    <dgm:cxn modelId="{4A34EDC3-D063-47C4-B5ED-D6E3BBEC4E29}" type="presParOf" srcId="{D69A1C8B-88E4-4348-B093-0C6F963B0586}" destId="{2A87F787-9453-48F8-A301-780A20452CB4}" srcOrd="0" destOrd="0" presId="urn:microsoft.com/office/officeart/2008/layout/HalfCircleOrganizationChart"/>
    <dgm:cxn modelId="{62B03742-9266-48C4-A9A8-4B9423D5CAF2}" type="presParOf" srcId="{D69A1C8B-88E4-4348-B093-0C6F963B0586}" destId="{218BF945-AC36-48D5-B51A-AC99B762BF28}" srcOrd="1" destOrd="0" presId="urn:microsoft.com/office/officeart/2008/layout/HalfCircleOrganizationChart"/>
    <dgm:cxn modelId="{63AD55EB-E3E0-4EC5-AD2F-41A8B6BE140A}" type="presParOf" srcId="{D69A1C8B-88E4-4348-B093-0C6F963B0586}" destId="{8AF656CF-70A3-4583-B26E-109E91099429}" srcOrd="2" destOrd="0" presId="urn:microsoft.com/office/officeart/2008/layout/HalfCircleOrganizationChart"/>
    <dgm:cxn modelId="{C7C5D002-50E4-4855-AA60-AF22968C0FAA}" type="presParOf" srcId="{D69A1C8B-88E4-4348-B093-0C6F963B0586}" destId="{B5A26001-7251-498C-84C5-980D8EEFC1A1}" srcOrd="3" destOrd="0" presId="urn:microsoft.com/office/officeart/2008/layout/HalfCircleOrganizationChart"/>
    <dgm:cxn modelId="{B7E88DBD-121A-4396-B588-50C0D9B73DA2}" type="presParOf" srcId="{DFF1A7A5-4B28-4621-8737-EE1E93DC94EF}" destId="{66588D87-E0BE-45E6-BB0F-B7F6664990A3}" srcOrd="1" destOrd="0" presId="urn:microsoft.com/office/officeart/2008/layout/HalfCircleOrganizationChart"/>
    <dgm:cxn modelId="{2D44DC31-B63E-4D1F-88B0-17C691A50D6D}" type="presParOf" srcId="{DFF1A7A5-4B28-4621-8737-EE1E93DC94EF}" destId="{AF9B4125-245C-4CFB-8DD8-8752FB3492F4}" srcOrd="2" destOrd="0" presId="urn:microsoft.com/office/officeart/2008/layout/HalfCircleOrganizationChart"/>
    <dgm:cxn modelId="{E212806B-307B-4D80-9502-529C00E6F5FB}" type="presParOf" srcId="{78790C40-7A7E-4C88-96B2-1D1A9934966C}" destId="{CC54A67C-5DAE-4F15-A5B8-F0C97818E4D3}" srcOrd="2" destOrd="0" presId="urn:microsoft.com/office/officeart/2008/layout/HalfCircleOrganizationChart"/>
    <dgm:cxn modelId="{97FCC735-38C6-4131-9789-A2433B40FB50}" type="presParOf" srcId="{78790C40-7A7E-4C88-96B2-1D1A9934966C}" destId="{4541AC26-7C6F-4B66-B502-624914489C0A}" srcOrd="3" destOrd="0" presId="urn:microsoft.com/office/officeart/2008/layout/HalfCircleOrganizationChart"/>
    <dgm:cxn modelId="{CC2AA781-F56F-4E1D-81B7-25920CD03C50}" type="presParOf" srcId="{4541AC26-7C6F-4B66-B502-624914489C0A}" destId="{AA03843A-FF78-4101-B458-4ADD8B092D7A}" srcOrd="0" destOrd="0" presId="urn:microsoft.com/office/officeart/2008/layout/HalfCircleOrganizationChart"/>
    <dgm:cxn modelId="{7F79E4D8-CB87-4759-9F0F-372B3C898A4A}" type="presParOf" srcId="{AA03843A-FF78-4101-B458-4ADD8B092D7A}" destId="{88531D90-2B14-46E3-B3C0-6EF5C05D2752}" srcOrd="0" destOrd="0" presId="urn:microsoft.com/office/officeart/2008/layout/HalfCircleOrganizationChart"/>
    <dgm:cxn modelId="{11669E3D-0A16-4AA2-B822-9DF688D81773}" type="presParOf" srcId="{AA03843A-FF78-4101-B458-4ADD8B092D7A}" destId="{978ACC5E-6707-443D-A583-256BCB746659}" srcOrd="1" destOrd="0" presId="urn:microsoft.com/office/officeart/2008/layout/HalfCircleOrganizationChart"/>
    <dgm:cxn modelId="{283E0395-A4EA-4AF0-9333-FE35D14D91CD}" type="presParOf" srcId="{AA03843A-FF78-4101-B458-4ADD8B092D7A}" destId="{9B490068-E636-4F59-86D2-C5B7A6405758}" srcOrd="2" destOrd="0" presId="urn:microsoft.com/office/officeart/2008/layout/HalfCircleOrganizationChart"/>
    <dgm:cxn modelId="{C7532990-8B7D-45A9-98D6-BA0DAFF1A450}" type="presParOf" srcId="{AA03843A-FF78-4101-B458-4ADD8B092D7A}" destId="{F3273E0F-91A7-4B5F-A732-1869F3A3E362}" srcOrd="3" destOrd="0" presId="urn:microsoft.com/office/officeart/2008/layout/HalfCircleOrganizationChart"/>
    <dgm:cxn modelId="{BB4EC69C-AA08-4FD8-8D4B-8EF2E4D94ADC}" type="presParOf" srcId="{4541AC26-7C6F-4B66-B502-624914489C0A}" destId="{15E19ED3-C72B-44F4-8D33-C66C83D05414}" srcOrd="1" destOrd="0" presId="urn:microsoft.com/office/officeart/2008/layout/HalfCircleOrganizationChart"/>
    <dgm:cxn modelId="{EAE6C8F5-6CC5-459F-A76D-3C8E66BAAD71}" type="presParOf" srcId="{4541AC26-7C6F-4B66-B502-624914489C0A}" destId="{4CA03D66-6911-4950-8059-15E20FABB991}" srcOrd="2" destOrd="0" presId="urn:microsoft.com/office/officeart/2008/layout/HalfCircleOrganizationChart"/>
    <dgm:cxn modelId="{65346E3A-DC53-4EF9-B8BE-6B2052473195}" type="presParOf" srcId="{78790C40-7A7E-4C88-96B2-1D1A9934966C}" destId="{C61BC032-96B2-49E1-8E83-18D73A0A293A}" srcOrd="4" destOrd="0" presId="urn:microsoft.com/office/officeart/2008/layout/HalfCircleOrganizationChart"/>
    <dgm:cxn modelId="{5230B822-5055-4F2F-9114-A1EC4AC29B17}" type="presParOf" srcId="{78790C40-7A7E-4C88-96B2-1D1A9934966C}" destId="{AE1F52AD-BF10-4471-A759-84E15AD8E26C}" srcOrd="5" destOrd="0" presId="urn:microsoft.com/office/officeart/2008/layout/HalfCircleOrganizationChart"/>
    <dgm:cxn modelId="{204BF0A3-5DDB-4A45-9613-C7F7B97D0BFA}" type="presParOf" srcId="{AE1F52AD-BF10-4471-A759-84E15AD8E26C}" destId="{F58E0A2E-C39D-4458-A1ED-1F99A054E224}" srcOrd="0" destOrd="0" presId="urn:microsoft.com/office/officeart/2008/layout/HalfCircleOrganizationChart"/>
    <dgm:cxn modelId="{A3FFA750-7CAE-46FC-92A4-BB2D0E172867}" type="presParOf" srcId="{F58E0A2E-C39D-4458-A1ED-1F99A054E224}" destId="{3A4759C9-6011-471D-A33F-527E66BA89E8}" srcOrd="0" destOrd="0" presId="urn:microsoft.com/office/officeart/2008/layout/HalfCircleOrganizationChart"/>
    <dgm:cxn modelId="{6E6CC81D-9513-42C3-B153-DACFEA469D92}" type="presParOf" srcId="{F58E0A2E-C39D-4458-A1ED-1F99A054E224}" destId="{94C98A92-615D-4935-B4BF-2008F33DDDBF}" srcOrd="1" destOrd="0" presId="urn:microsoft.com/office/officeart/2008/layout/HalfCircleOrganizationChart"/>
    <dgm:cxn modelId="{2B2ED7A8-7566-4569-9BB1-8A0533E2DABD}" type="presParOf" srcId="{F58E0A2E-C39D-4458-A1ED-1F99A054E224}" destId="{BE6801EE-8741-4F93-90A6-CC83ABDC7BE5}" srcOrd="2" destOrd="0" presId="urn:microsoft.com/office/officeart/2008/layout/HalfCircleOrganizationChart"/>
    <dgm:cxn modelId="{7607F804-CA28-4325-9095-191747BC9FB9}" type="presParOf" srcId="{F58E0A2E-C39D-4458-A1ED-1F99A054E224}" destId="{10D72006-3823-48AD-AA50-E5CCF0C865BB}" srcOrd="3" destOrd="0" presId="urn:microsoft.com/office/officeart/2008/layout/HalfCircleOrganizationChart"/>
    <dgm:cxn modelId="{1C21D718-8CBC-4075-840A-F6EE6C111E74}" type="presParOf" srcId="{AE1F52AD-BF10-4471-A759-84E15AD8E26C}" destId="{CEED1320-9AE3-4C46-8F94-82FDCEE071DF}" srcOrd="1" destOrd="0" presId="urn:microsoft.com/office/officeart/2008/layout/HalfCircleOrganizationChart"/>
    <dgm:cxn modelId="{0CDC8095-C072-4DB9-AB70-A1016BAE8609}" type="presParOf" srcId="{AE1F52AD-BF10-4471-A759-84E15AD8E26C}" destId="{DDAA1AA5-AE47-455B-94EF-3DFF7BD1D5B3}" srcOrd="2" destOrd="0" presId="urn:microsoft.com/office/officeart/2008/layout/HalfCircleOrganizationChart"/>
    <dgm:cxn modelId="{F1C70C8D-6E00-45B5-AA7C-0836FAF8F783}" type="presParOf" srcId="{CBEFEE20-377E-4491-8CE1-FFA466B08331}" destId="{C35C3DD1-7FAA-4064-B6B1-A8A07CDD1065}" srcOrd="2" destOrd="0" presId="urn:microsoft.com/office/officeart/2008/layout/HalfCircleOrganizationChart"/>
    <dgm:cxn modelId="{62736A53-B702-4D46-BC4A-3F8887ACB9F5}" type="presParOf" srcId="{C35C3DD1-7FAA-4064-B6B1-A8A07CDD1065}" destId="{95370465-5ECD-4105-BE09-C86BC64C42E0}" srcOrd="0" destOrd="0" presId="urn:microsoft.com/office/officeart/2008/layout/HalfCircleOrganizationChart"/>
    <dgm:cxn modelId="{527B8DCB-3054-44B4-B549-BDCF55FD0FD4}" type="presParOf" srcId="{C35C3DD1-7FAA-4064-B6B1-A8A07CDD1065}" destId="{BF1B751F-A718-41A1-B7EF-B075C826705F}" srcOrd="1" destOrd="0" presId="urn:microsoft.com/office/officeart/2008/layout/HalfCircleOrganizationChart"/>
    <dgm:cxn modelId="{EE262C7A-ECE6-4D65-A036-54F9D92305AB}" type="presParOf" srcId="{BF1B751F-A718-41A1-B7EF-B075C826705F}" destId="{9315DF14-F8C4-47B9-8CD2-479BF4950A8B}" srcOrd="0" destOrd="0" presId="urn:microsoft.com/office/officeart/2008/layout/HalfCircleOrganizationChart"/>
    <dgm:cxn modelId="{89315C50-40D7-476D-BB5E-263D8912BECF}" type="presParOf" srcId="{9315DF14-F8C4-47B9-8CD2-479BF4950A8B}" destId="{EE368314-DBC9-461F-BAE8-1EFB2B0E2EB8}" srcOrd="0" destOrd="0" presId="urn:microsoft.com/office/officeart/2008/layout/HalfCircleOrganizationChart"/>
    <dgm:cxn modelId="{E1B628E5-2F75-48BF-B47E-923322F140E5}" type="presParOf" srcId="{9315DF14-F8C4-47B9-8CD2-479BF4950A8B}" destId="{29834CA4-13D7-491A-A6BA-CE8E5B10C619}" srcOrd="1" destOrd="0" presId="urn:microsoft.com/office/officeart/2008/layout/HalfCircleOrganizationChart"/>
    <dgm:cxn modelId="{476616BA-DB06-47B7-BAD9-536420BF35A9}" type="presParOf" srcId="{9315DF14-F8C4-47B9-8CD2-479BF4950A8B}" destId="{0B021636-DFCA-4363-BF5A-C8D44971031C}" srcOrd="2" destOrd="0" presId="urn:microsoft.com/office/officeart/2008/layout/HalfCircleOrganizationChart"/>
    <dgm:cxn modelId="{669EEEC2-8A2A-4C0F-A528-C0995494EC11}" type="presParOf" srcId="{9315DF14-F8C4-47B9-8CD2-479BF4950A8B}" destId="{1BF8E210-5621-44BB-B148-074C859B3DF2}" srcOrd="3" destOrd="0" presId="urn:microsoft.com/office/officeart/2008/layout/HalfCircleOrganizationChart"/>
    <dgm:cxn modelId="{E7805EF4-1D4F-42DA-AC64-179DF51218E1}" type="presParOf" srcId="{BF1B751F-A718-41A1-B7EF-B075C826705F}" destId="{16EB73FE-D187-4BC6-9431-C851E38D0D70}" srcOrd="1" destOrd="0" presId="urn:microsoft.com/office/officeart/2008/layout/HalfCircleOrganizationChart"/>
    <dgm:cxn modelId="{567A1451-8D14-4E6A-930B-D034F6A02572}" type="presParOf" srcId="{BF1B751F-A718-41A1-B7EF-B075C826705F}" destId="{366D94CE-FC13-487F-A4CA-6E6BDB62521A}" srcOrd="2" destOrd="0" presId="urn:microsoft.com/office/officeart/2008/layout/HalfCircleOrganizationChart"/>
    <dgm:cxn modelId="{03608A03-7E78-4737-B96F-8B5EA659DE85}" type="presParOf" srcId="{C35C3DD1-7FAA-4064-B6B1-A8A07CDD1065}" destId="{48BCDA67-A4B8-4F04-9ECD-D29AE63474A0}" srcOrd="2" destOrd="0" presId="urn:microsoft.com/office/officeart/2008/layout/HalfCircleOrganizationChart"/>
    <dgm:cxn modelId="{180896D7-BFF6-4BFE-8C56-95961C36BFC5}" type="presParOf" srcId="{C35C3DD1-7FAA-4064-B6B1-A8A07CDD1065}" destId="{B8ED3C42-EA26-4CAD-A9EC-A7C09533F70F}" srcOrd="3" destOrd="0" presId="urn:microsoft.com/office/officeart/2008/layout/HalfCircleOrganizationChart"/>
    <dgm:cxn modelId="{94DF5174-387E-4F1D-9FE4-E02D009C0890}" type="presParOf" srcId="{B8ED3C42-EA26-4CAD-A9EC-A7C09533F70F}" destId="{223B2B0B-4CEE-49A6-AAEA-76560E58720D}" srcOrd="0" destOrd="0" presId="urn:microsoft.com/office/officeart/2008/layout/HalfCircleOrganizationChart"/>
    <dgm:cxn modelId="{9AC3FCCB-94B4-4040-9E78-DC9B5438CEA5}" type="presParOf" srcId="{223B2B0B-4CEE-49A6-AAEA-76560E58720D}" destId="{76D66818-A273-47E9-8B07-CA92F5641E01}" srcOrd="0" destOrd="0" presId="urn:microsoft.com/office/officeart/2008/layout/HalfCircleOrganizationChart"/>
    <dgm:cxn modelId="{3B1588D8-1942-46C9-B652-DFB063A1C610}" type="presParOf" srcId="{223B2B0B-4CEE-49A6-AAEA-76560E58720D}" destId="{205D96E6-0322-402C-B84C-F9345F09E7B5}" srcOrd="1" destOrd="0" presId="urn:microsoft.com/office/officeart/2008/layout/HalfCircleOrganizationChart"/>
    <dgm:cxn modelId="{78157D55-E3CC-48BD-8BCF-ABE675DC0BCC}" type="presParOf" srcId="{223B2B0B-4CEE-49A6-AAEA-76560E58720D}" destId="{129E1FC3-8739-472F-8908-F75F1D6C8B5D}" srcOrd="2" destOrd="0" presId="urn:microsoft.com/office/officeart/2008/layout/HalfCircleOrganizationChart"/>
    <dgm:cxn modelId="{461303DC-B8BB-411C-9FD4-FC1391DB1CEB}" type="presParOf" srcId="{223B2B0B-4CEE-49A6-AAEA-76560E58720D}" destId="{F2CD4455-90B3-48A0-9270-8683E3B4792F}" srcOrd="3" destOrd="0" presId="urn:microsoft.com/office/officeart/2008/layout/HalfCircleOrganizationChart"/>
    <dgm:cxn modelId="{A36CB1DB-2B3E-42D9-9BDD-3BE277C20053}" type="presParOf" srcId="{B8ED3C42-EA26-4CAD-A9EC-A7C09533F70F}" destId="{62BC6166-D5F0-429C-860D-B412A22906EF}" srcOrd="1" destOrd="0" presId="urn:microsoft.com/office/officeart/2008/layout/HalfCircleOrganizationChart"/>
    <dgm:cxn modelId="{DAB5A34F-CE36-4661-A330-CA0BCF04D967}" type="presParOf" srcId="{B8ED3C42-EA26-4CAD-A9EC-A7C09533F70F}" destId="{ED8FD0B3-E648-4EB7-AA2D-B7C7DD2CFBCD}"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E5422C-0E49-4BD7-9BD1-1546280FE77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E3AF5A4-9A3A-4B6E-BE78-E73DA09D4484}">
      <dgm:prSet phldrT="[Text]"/>
      <dgm:spPr/>
      <dgm:t>
        <a:bodyPr/>
        <a:lstStyle/>
        <a:p>
          <a:r>
            <a:rPr lang="en-US" dirty="0"/>
            <a:t>Regional Oversight</a:t>
          </a:r>
        </a:p>
      </dgm:t>
    </dgm:pt>
    <dgm:pt modelId="{3868A031-CA13-4960-BDD3-F906D78A4E7F}" type="parTrans" cxnId="{C9AD7CD7-3768-41B2-B1A4-BFC83D97B315}">
      <dgm:prSet/>
      <dgm:spPr/>
      <dgm:t>
        <a:bodyPr/>
        <a:lstStyle/>
        <a:p>
          <a:endParaRPr lang="en-US"/>
        </a:p>
      </dgm:t>
    </dgm:pt>
    <dgm:pt modelId="{451E8341-DE55-48F4-A688-F9B09FBB2EF8}" type="sibTrans" cxnId="{C9AD7CD7-3768-41B2-B1A4-BFC83D97B315}">
      <dgm:prSet/>
      <dgm:spPr/>
      <dgm:t>
        <a:bodyPr/>
        <a:lstStyle/>
        <a:p>
          <a:endParaRPr lang="en-US"/>
        </a:p>
      </dgm:t>
    </dgm:pt>
    <dgm:pt modelId="{850D8EBD-D1FF-4AE5-8016-175EBEB0DCA8}">
      <dgm:prSet phldrT="[Text]"/>
      <dgm:spPr/>
      <dgm:t>
        <a:bodyPr/>
        <a:lstStyle/>
        <a:p>
          <a:r>
            <a:rPr lang="en-US" dirty="0"/>
            <a:t>Housing</a:t>
          </a:r>
        </a:p>
      </dgm:t>
    </dgm:pt>
    <dgm:pt modelId="{A6C835CB-EDDB-41DA-889C-862ACCE70D3D}" type="parTrans" cxnId="{43C32CE2-7641-4EDA-9F68-85081A523F5F}">
      <dgm:prSet/>
      <dgm:spPr/>
      <dgm:t>
        <a:bodyPr/>
        <a:lstStyle/>
        <a:p>
          <a:endParaRPr lang="en-US"/>
        </a:p>
      </dgm:t>
    </dgm:pt>
    <dgm:pt modelId="{5B095002-76B6-4C1E-AA1E-3279E208C6D8}" type="sibTrans" cxnId="{43C32CE2-7641-4EDA-9F68-85081A523F5F}">
      <dgm:prSet/>
      <dgm:spPr/>
      <dgm:t>
        <a:bodyPr/>
        <a:lstStyle/>
        <a:p>
          <a:endParaRPr lang="en-US"/>
        </a:p>
      </dgm:t>
    </dgm:pt>
    <dgm:pt modelId="{E72C066E-40B9-4749-82B5-8B82C26DE122}">
      <dgm:prSet phldrT="[Text]"/>
      <dgm:spPr/>
      <dgm:t>
        <a:bodyPr/>
        <a:lstStyle/>
        <a:p>
          <a:r>
            <a:rPr lang="en-US" dirty="0"/>
            <a:t>Behavioral Health Services / Intensive Case Management</a:t>
          </a:r>
        </a:p>
      </dgm:t>
    </dgm:pt>
    <dgm:pt modelId="{DA845CE1-651D-475C-A076-B7D5076D9BEC}" type="parTrans" cxnId="{5F94069F-7CB6-4DC6-97BA-D7E3F45C6358}">
      <dgm:prSet/>
      <dgm:spPr/>
      <dgm:t>
        <a:bodyPr/>
        <a:lstStyle/>
        <a:p>
          <a:endParaRPr lang="en-US"/>
        </a:p>
      </dgm:t>
    </dgm:pt>
    <dgm:pt modelId="{47386D49-0B0E-4E16-84D9-23B4EA46842D}" type="sibTrans" cxnId="{5F94069F-7CB6-4DC6-97BA-D7E3F45C6358}">
      <dgm:prSet/>
      <dgm:spPr/>
      <dgm:t>
        <a:bodyPr/>
        <a:lstStyle/>
        <a:p>
          <a:endParaRPr lang="en-US"/>
        </a:p>
      </dgm:t>
    </dgm:pt>
    <dgm:pt modelId="{8A1132C7-ED20-4076-A095-DB8E8DC410C0}">
      <dgm:prSet phldrT="[Text]"/>
      <dgm:spPr/>
      <dgm:t>
        <a:bodyPr/>
        <a:lstStyle/>
        <a:p>
          <a:r>
            <a:rPr lang="en-US" dirty="0"/>
            <a:t>Coordination of Data</a:t>
          </a:r>
        </a:p>
      </dgm:t>
    </dgm:pt>
    <dgm:pt modelId="{4BEC9634-6E6E-4F52-9397-C4313FDDDD3A}" type="parTrans" cxnId="{08FF776A-0548-437B-9211-72DA6B92B794}">
      <dgm:prSet/>
      <dgm:spPr/>
      <dgm:t>
        <a:bodyPr/>
        <a:lstStyle/>
        <a:p>
          <a:endParaRPr lang="en-US"/>
        </a:p>
      </dgm:t>
    </dgm:pt>
    <dgm:pt modelId="{88579A09-112A-4FCF-8803-5935588CBAD8}" type="sibTrans" cxnId="{08FF776A-0548-437B-9211-72DA6B92B794}">
      <dgm:prSet/>
      <dgm:spPr/>
      <dgm:t>
        <a:bodyPr/>
        <a:lstStyle/>
        <a:p>
          <a:endParaRPr lang="en-US"/>
        </a:p>
      </dgm:t>
    </dgm:pt>
    <dgm:pt modelId="{16440550-690C-4820-830A-43D11E674971}">
      <dgm:prSet phldrT="[Text]"/>
      <dgm:spPr/>
      <dgm:t>
        <a:bodyPr/>
        <a:lstStyle/>
        <a:p>
          <a:r>
            <a:rPr lang="en-US" dirty="0"/>
            <a:t>Prevention / Intervention</a:t>
          </a:r>
        </a:p>
      </dgm:t>
    </dgm:pt>
    <dgm:pt modelId="{3BFAB85A-608A-4837-862C-F8CD012527CE}" type="parTrans" cxnId="{09CC8724-D6B5-4238-A4DF-B05DAD473161}">
      <dgm:prSet/>
      <dgm:spPr/>
      <dgm:t>
        <a:bodyPr/>
        <a:lstStyle/>
        <a:p>
          <a:endParaRPr lang="en-US"/>
        </a:p>
      </dgm:t>
    </dgm:pt>
    <dgm:pt modelId="{8EE76085-19E2-4E43-888F-5381F3B2C027}" type="sibTrans" cxnId="{09CC8724-D6B5-4238-A4DF-B05DAD473161}">
      <dgm:prSet/>
      <dgm:spPr/>
      <dgm:t>
        <a:bodyPr/>
        <a:lstStyle/>
        <a:p>
          <a:endParaRPr lang="en-US"/>
        </a:p>
      </dgm:t>
    </dgm:pt>
    <dgm:pt modelId="{31FE318B-9C80-4A78-911F-A862EB4146E5}">
      <dgm:prSet/>
      <dgm:spPr/>
      <dgm:t>
        <a:bodyPr/>
        <a:lstStyle/>
        <a:p>
          <a:r>
            <a:rPr lang="en-US" dirty="0"/>
            <a:t>Affordable Housing Development Incentives</a:t>
          </a:r>
        </a:p>
      </dgm:t>
    </dgm:pt>
    <dgm:pt modelId="{E5CA9837-DCBD-4D5E-ADC4-F2C737A34116}" type="parTrans" cxnId="{4866FFF3-162B-4124-8A04-10996427A707}">
      <dgm:prSet/>
      <dgm:spPr/>
      <dgm:t>
        <a:bodyPr/>
        <a:lstStyle/>
        <a:p>
          <a:endParaRPr lang="en-US"/>
        </a:p>
      </dgm:t>
    </dgm:pt>
    <dgm:pt modelId="{C7A90F50-DFB8-4DDD-8A91-7AE76C3D3CB8}" type="sibTrans" cxnId="{4866FFF3-162B-4124-8A04-10996427A707}">
      <dgm:prSet/>
      <dgm:spPr/>
      <dgm:t>
        <a:bodyPr/>
        <a:lstStyle/>
        <a:p>
          <a:endParaRPr lang="en-US"/>
        </a:p>
      </dgm:t>
    </dgm:pt>
    <dgm:pt modelId="{C1BFC5CA-F0AC-4C22-93A9-FF5FBCAC9932}" type="pres">
      <dgm:prSet presAssocID="{0BE5422C-0E49-4BD7-9BD1-1546280FE772}" presName="diagram" presStyleCnt="0">
        <dgm:presLayoutVars>
          <dgm:dir/>
          <dgm:resizeHandles val="exact"/>
        </dgm:presLayoutVars>
      </dgm:prSet>
      <dgm:spPr/>
    </dgm:pt>
    <dgm:pt modelId="{1F096852-2FBA-4DA2-B1B2-B9CF77AF8C79}" type="pres">
      <dgm:prSet presAssocID="{8E3AF5A4-9A3A-4B6E-BE78-E73DA09D4484}" presName="node" presStyleLbl="node1" presStyleIdx="0" presStyleCnt="6">
        <dgm:presLayoutVars>
          <dgm:bulletEnabled val="1"/>
        </dgm:presLayoutVars>
      </dgm:prSet>
      <dgm:spPr/>
    </dgm:pt>
    <dgm:pt modelId="{722D2717-FBDD-4E10-8ED7-2CEF0978456A}" type="pres">
      <dgm:prSet presAssocID="{451E8341-DE55-48F4-A688-F9B09FBB2EF8}" presName="sibTrans" presStyleCnt="0"/>
      <dgm:spPr/>
    </dgm:pt>
    <dgm:pt modelId="{6FB8A307-C44C-4A6F-BCCF-3425F337051B}" type="pres">
      <dgm:prSet presAssocID="{850D8EBD-D1FF-4AE5-8016-175EBEB0DCA8}" presName="node" presStyleLbl="node1" presStyleIdx="1" presStyleCnt="6">
        <dgm:presLayoutVars>
          <dgm:bulletEnabled val="1"/>
        </dgm:presLayoutVars>
      </dgm:prSet>
      <dgm:spPr/>
    </dgm:pt>
    <dgm:pt modelId="{8A347DD3-AE6F-44D8-AB78-0A9E4D0D1416}" type="pres">
      <dgm:prSet presAssocID="{5B095002-76B6-4C1E-AA1E-3279E208C6D8}" presName="sibTrans" presStyleCnt="0"/>
      <dgm:spPr/>
    </dgm:pt>
    <dgm:pt modelId="{7AFF3A8C-1FED-4715-83C6-BF71BEA95B84}" type="pres">
      <dgm:prSet presAssocID="{E72C066E-40B9-4749-82B5-8B82C26DE122}" presName="node" presStyleLbl="node1" presStyleIdx="2" presStyleCnt="6">
        <dgm:presLayoutVars>
          <dgm:bulletEnabled val="1"/>
        </dgm:presLayoutVars>
      </dgm:prSet>
      <dgm:spPr/>
    </dgm:pt>
    <dgm:pt modelId="{66E33675-92A3-4FA2-882B-BD37044C1065}" type="pres">
      <dgm:prSet presAssocID="{47386D49-0B0E-4E16-84D9-23B4EA46842D}" presName="sibTrans" presStyleCnt="0"/>
      <dgm:spPr/>
    </dgm:pt>
    <dgm:pt modelId="{E9353331-A1A7-4473-8BCD-FFCE782C01D3}" type="pres">
      <dgm:prSet presAssocID="{8A1132C7-ED20-4076-A095-DB8E8DC410C0}" presName="node" presStyleLbl="node1" presStyleIdx="3" presStyleCnt="6">
        <dgm:presLayoutVars>
          <dgm:bulletEnabled val="1"/>
        </dgm:presLayoutVars>
      </dgm:prSet>
      <dgm:spPr/>
    </dgm:pt>
    <dgm:pt modelId="{918B5119-4E2B-4AA0-8D4D-1D4B4781BE97}" type="pres">
      <dgm:prSet presAssocID="{88579A09-112A-4FCF-8803-5935588CBAD8}" presName="sibTrans" presStyleCnt="0"/>
      <dgm:spPr/>
    </dgm:pt>
    <dgm:pt modelId="{F7610E8F-1940-4C39-A3B2-CB76D3747B49}" type="pres">
      <dgm:prSet presAssocID="{16440550-690C-4820-830A-43D11E674971}" presName="node" presStyleLbl="node1" presStyleIdx="4" presStyleCnt="6">
        <dgm:presLayoutVars>
          <dgm:bulletEnabled val="1"/>
        </dgm:presLayoutVars>
      </dgm:prSet>
      <dgm:spPr/>
    </dgm:pt>
    <dgm:pt modelId="{C3EC6882-FA58-443F-A34C-DAD69C9FCF81}" type="pres">
      <dgm:prSet presAssocID="{8EE76085-19E2-4E43-888F-5381F3B2C027}" presName="sibTrans" presStyleCnt="0"/>
      <dgm:spPr/>
    </dgm:pt>
    <dgm:pt modelId="{1C35B83A-83AC-40E3-A9AD-A915C7905F19}" type="pres">
      <dgm:prSet presAssocID="{31FE318B-9C80-4A78-911F-A862EB4146E5}" presName="node" presStyleLbl="node1" presStyleIdx="5" presStyleCnt="6">
        <dgm:presLayoutVars>
          <dgm:bulletEnabled val="1"/>
        </dgm:presLayoutVars>
      </dgm:prSet>
      <dgm:spPr/>
    </dgm:pt>
  </dgm:ptLst>
  <dgm:cxnLst>
    <dgm:cxn modelId="{09CC8724-D6B5-4238-A4DF-B05DAD473161}" srcId="{0BE5422C-0E49-4BD7-9BD1-1546280FE772}" destId="{16440550-690C-4820-830A-43D11E674971}" srcOrd="4" destOrd="0" parTransId="{3BFAB85A-608A-4837-862C-F8CD012527CE}" sibTransId="{8EE76085-19E2-4E43-888F-5381F3B2C027}"/>
    <dgm:cxn modelId="{3681B424-84E5-4FB9-91A1-6B1E2F5A69F7}" type="presOf" srcId="{31FE318B-9C80-4A78-911F-A862EB4146E5}" destId="{1C35B83A-83AC-40E3-A9AD-A915C7905F19}" srcOrd="0" destOrd="0" presId="urn:microsoft.com/office/officeart/2005/8/layout/default"/>
    <dgm:cxn modelId="{1C8EB138-ED99-4F27-922F-A3E0F3890DA3}" type="presOf" srcId="{E72C066E-40B9-4749-82B5-8B82C26DE122}" destId="{7AFF3A8C-1FED-4715-83C6-BF71BEA95B84}" srcOrd="0" destOrd="0" presId="urn:microsoft.com/office/officeart/2005/8/layout/default"/>
    <dgm:cxn modelId="{2B2AAE69-C10B-42A9-B569-33153176B377}" type="presOf" srcId="{850D8EBD-D1FF-4AE5-8016-175EBEB0DCA8}" destId="{6FB8A307-C44C-4A6F-BCCF-3425F337051B}" srcOrd="0" destOrd="0" presId="urn:microsoft.com/office/officeart/2005/8/layout/default"/>
    <dgm:cxn modelId="{08FF776A-0548-437B-9211-72DA6B92B794}" srcId="{0BE5422C-0E49-4BD7-9BD1-1546280FE772}" destId="{8A1132C7-ED20-4076-A095-DB8E8DC410C0}" srcOrd="3" destOrd="0" parTransId="{4BEC9634-6E6E-4F52-9397-C4313FDDDD3A}" sibTransId="{88579A09-112A-4FCF-8803-5935588CBAD8}"/>
    <dgm:cxn modelId="{A562F25A-3DF1-4BF9-9CE4-A8B0C1FA6522}" type="presOf" srcId="{0BE5422C-0E49-4BD7-9BD1-1546280FE772}" destId="{C1BFC5CA-F0AC-4C22-93A9-FF5FBCAC9932}" srcOrd="0" destOrd="0" presId="urn:microsoft.com/office/officeart/2005/8/layout/default"/>
    <dgm:cxn modelId="{58B53F81-A973-4FB4-BFD9-E297A67AEC04}" type="presOf" srcId="{8E3AF5A4-9A3A-4B6E-BE78-E73DA09D4484}" destId="{1F096852-2FBA-4DA2-B1B2-B9CF77AF8C79}" srcOrd="0" destOrd="0" presId="urn:microsoft.com/office/officeart/2005/8/layout/default"/>
    <dgm:cxn modelId="{5F94069F-7CB6-4DC6-97BA-D7E3F45C6358}" srcId="{0BE5422C-0E49-4BD7-9BD1-1546280FE772}" destId="{E72C066E-40B9-4749-82B5-8B82C26DE122}" srcOrd="2" destOrd="0" parTransId="{DA845CE1-651D-475C-A076-B7D5076D9BEC}" sibTransId="{47386D49-0B0E-4E16-84D9-23B4EA46842D}"/>
    <dgm:cxn modelId="{6CF66FC2-77BC-43DA-A771-4A14732E1891}" type="presOf" srcId="{16440550-690C-4820-830A-43D11E674971}" destId="{F7610E8F-1940-4C39-A3B2-CB76D3747B49}" srcOrd="0" destOrd="0" presId="urn:microsoft.com/office/officeart/2005/8/layout/default"/>
    <dgm:cxn modelId="{C9AD7CD7-3768-41B2-B1A4-BFC83D97B315}" srcId="{0BE5422C-0E49-4BD7-9BD1-1546280FE772}" destId="{8E3AF5A4-9A3A-4B6E-BE78-E73DA09D4484}" srcOrd="0" destOrd="0" parTransId="{3868A031-CA13-4960-BDD3-F906D78A4E7F}" sibTransId="{451E8341-DE55-48F4-A688-F9B09FBB2EF8}"/>
    <dgm:cxn modelId="{43C32CE2-7641-4EDA-9F68-85081A523F5F}" srcId="{0BE5422C-0E49-4BD7-9BD1-1546280FE772}" destId="{850D8EBD-D1FF-4AE5-8016-175EBEB0DCA8}" srcOrd="1" destOrd="0" parTransId="{A6C835CB-EDDB-41DA-889C-862ACCE70D3D}" sibTransId="{5B095002-76B6-4C1E-AA1E-3279E208C6D8}"/>
    <dgm:cxn modelId="{7ACB7DF0-1505-4B70-9497-F3A561730566}" type="presOf" srcId="{8A1132C7-ED20-4076-A095-DB8E8DC410C0}" destId="{E9353331-A1A7-4473-8BCD-FFCE782C01D3}" srcOrd="0" destOrd="0" presId="urn:microsoft.com/office/officeart/2005/8/layout/default"/>
    <dgm:cxn modelId="{4866FFF3-162B-4124-8A04-10996427A707}" srcId="{0BE5422C-0E49-4BD7-9BD1-1546280FE772}" destId="{31FE318B-9C80-4A78-911F-A862EB4146E5}" srcOrd="5" destOrd="0" parTransId="{E5CA9837-DCBD-4D5E-ADC4-F2C737A34116}" sibTransId="{C7A90F50-DFB8-4DDD-8A91-7AE76C3D3CB8}"/>
    <dgm:cxn modelId="{4DB95C14-F4E3-46D6-B179-2683E4568160}" type="presParOf" srcId="{C1BFC5CA-F0AC-4C22-93A9-FF5FBCAC9932}" destId="{1F096852-2FBA-4DA2-B1B2-B9CF77AF8C79}" srcOrd="0" destOrd="0" presId="urn:microsoft.com/office/officeart/2005/8/layout/default"/>
    <dgm:cxn modelId="{7FBE97FF-B856-4E37-8FAE-30908BAEAC5B}" type="presParOf" srcId="{C1BFC5CA-F0AC-4C22-93A9-FF5FBCAC9932}" destId="{722D2717-FBDD-4E10-8ED7-2CEF0978456A}" srcOrd="1" destOrd="0" presId="urn:microsoft.com/office/officeart/2005/8/layout/default"/>
    <dgm:cxn modelId="{6E3ECA52-3B3C-41B3-AB0A-272CE8FD40B8}" type="presParOf" srcId="{C1BFC5CA-F0AC-4C22-93A9-FF5FBCAC9932}" destId="{6FB8A307-C44C-4A6F-BCCF-3425F337051B}" srcOrd="2" destOrd="0" presId="urn:microsoft.com/office/officeart/2005/8/layout/default"/>
    <dgm:cxn modelId="{F04ECE79-0E03-4500-8E78-22955920A503}" type="presParOf" srcId="{C1BFC5CA-F0AC-4C22-93A9-FF5FBCAC9932}" destId="{8A347DD3-AE6F-44D8-AB78-0A9E4D0D1416}" srcOrd="3" destOrd="0" presId="urn:microsoft.com/office/officeart/2005/8/layout/default"/>
    <dgm:cxn modelId="{7FE91F69-46DF-4FA1-9926-72B3C7F31D0F}" type="presParOf" srcId="{C1BFC5CA-F0AC-4C22-93A9-FF5FBCAC9932}" destId="{7AFF3A8C-1FED-4715-83C6-BF71BEA95B84}" srcOrd="4" destOrd="0" presId="urn:microsoft.com/office/officeart/2005/8/layout/default"/>
    <dgm:cxn modelId="{5D457886-60D3-42F1-B532-C8E415F32B7E}" type="presParOf" srcId="{C1BFC5CA-F0AC-4C22-93A9-FF5FBCAC9932}" destId="{66E33675-92A3-4FA2-882B-BD37044C1065}" srcOrd="5" destOrd="0" presId="urn:microsoft.com/office/officeart/2005/8/layout/default"/>
    <dgm:cxn modelId="{4B27743F-E325-46C0-9233-F00D375E72E6}" type="presParOf" srcId="{C1BFC5CA-F0AC-4C22-93A9-FF5FBCAC9932}" destId="{E9353331-A1A7-4473-8BCD-FFCE782C01D3}" srcOrd="6" destOrd="0" presId="urn:microsoft.com/office/officeart/2005/8/layout/default"/>
    <dgm:cxn modelId="{042189A7-D4BC-417D-821F-6207F87E66A8}" type="presParOf" srcId="{C1BFC5CA-F0AC-4C22-93A9-FF5FBCAC9932}" destId="{918B5119-4E2B-4AA0-8D4D-1D4B4781BE97}" srcOrd="7" destOrd="0" presId="urn:microsoft.com/office/officeart/2005/8/layout/default"/>
    <dgm:cxn modelId="{A442FF73-0D28-4F0F-B789-1FC51F6B2F80}" type="presParOf" srcId="{C1BFC5CA-F0AC-4C22-93A9-FF5FBCAC9932}" destId="{F7610E8F-1940-4C39-A3B2-CB76D3747B49}" srcOrd="8" destOrd="0" presId="urn:microsoft.com/office/officeart/2005/8/layout/default"/>
    <dgm:cxn modelId="{EEFE3304-02AB-4D71-9E5A-9EBCED2CEA0D}" type="presParOf" srcId="{C1BFC5CA-F0AC-4C22-93A9-FF5FBCAC9932}" destId="{C3EC6882-FA58-443F-A34C-DAD69C9FCF81}" srcOrd="9" destOrd="0" presId="urn:microsoft.com/office/officeart/2005/8/layout/default"/>
    <dgm:cxn modelId="{737E9E91-1D30-42F1-8197-FF35C683D7BD}" type="presParOf" srcId="{C1BFC5CA-F0AC-4C22-93A9-FF5FBCAC9932}" destId="{1C35B83A-83AC-40E3-A9AD-A915C7905F19}"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A11FDF-0783-4EAE-A7BF-3A77D06BDF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8ED1B41-51E4-4126-8F48-C26BAEC21862}">
      <dgm:prSet phldrT="[Text]"/>
      <dgm:spPr/>
      <dgm:t>
        <a:bodyPr/>
        <a:lstStyle/>
        <a:p>
          <a:r>
            <a:rPr lang="en-US" dirty="0"/>
            <a:t>Regional Oversight</a:t>
          </a:r>
        </a:p>
      </dgm:t>
    </dgm:pt>
    <dgm:pt modelId="{487136EB-A3E0-4EBD-B9F9-5961043DE9B6}" type="parTrans" cxnId="{615BE5D9-2E61-4A66-8768-E0D2147BDCCA}">
      <dgm:prSet/>
      <dgm:spPr/>
      <dgm:t>
        <a:bodyPr/>
        <a:lstStyle/>
        <a:p>
          <a:endParaRPr lang="en-US"/>
        </a:p>
      </dgm:t>
    </dgm:pt>
    <dgm:pt modelId="{7419143A-F3A9-4C39-B4C6-EC25B64650F5}" type="sibTrans" cxnId="{615BE5D9-2E61-4A66-8768-E0D2147BDCCA}">
      <dgm:prSet/>
      <dgm:spPr/>
      <dgm:t>
        <a:bodyPr/>
        <a:lstStyle/>
        <a:p>
          <a:endParaRPr lang="en-US"/>
        </a:p>
      </dgm:t>
    </dgm:pt>
    <dgm:pt modelId="{A419D47B-40B9-4DD5-B8B4-3E8FBA429994}">
      <dgm:prSet phldrT="[Text]"/>
      <dgm:spPr/>
      <dgm:t>
        <a:bodyPr/>
        <a:lstStyle/>
        <a:p>
          <a:r>
            <a:rPr lang="en-US" dirty="0"/>
            <a:t>Decision-making ability</a:t>
          </a:r>
        </a:p>
      </dgm:t>
    </dgm:pt>
    <dgm:pt modelId="{9855BB39-75F9-46FD-A12F-ED492AD9A18B}" type="parTrans" cxnId="{065C6203-1C64-494E-B99B-F88A6C84AF80}">
      <dgm:prSet/>
      <dgm:spPr/>
      <dgm:t>
        <a:bodyPr/>
        <a:lstStyle/>
        <a:p>
          <a:endParaRPr lang="en-US"/>
        </a:p>
      </dgm:t>
    </dgm:pt>
    <dgm:pt modelId="{41837D7D-1751-42AA-98C3-6DBA31CC19FC}" type="sibTrans" cxnId="{065C6203-1C64-494E-B99B-F88A6C84AF80}">
      <dgm:prSet/>
      <dgm:spPr/>
      <dgm:t>
        <a:bodyPr/>
        <a:lstStyle/>
        <a:p>
          <a:endParaRPr lang="en-US"/>
        </a:p>
      </dgm:t>
    </dgm:pt>
    <dgm:pt modelId="{4F285CF5-B134-4100-B285-3260B3581466}">
      <dgm:prSet phldrT="[Text]"/>
      <dgm:spPr/>
      <dgm:t>
        <a:bodyPr/>
        <a:lstStyle/>
        <a:p>
          <a:r>
            <a:rPr lang="en-US" dirty="0"/>
            <a:t>Public and private partners</a:t>
          </a:r>
        </a:p>
      </dgm:t>
    </dgm:pt>
    <dgm:pt modelId="{2B60CE5B-F93D-40FB-AE3F-D3CDEE71B1DD}" type="parTrans" cxnId="{0567D602-B8EC-460B-84A9-960E9FCC016E}">
      <dgm:prSet/>
      <dgm:spPr/>
      <dgm:t>
        <a:bodyPr/>
        <a:lstStyle/>
        <a:p>
          <a:endParaRPr lang="en-US"/>
        </a:p>
      </dgm:t>
    </dgm:pt>
    <dgm:pt modelId="{997DF026-9F5A-4959-BAE8-A0678C1FB3B5}" type="sibTrans" cxnId="{0567D602-B8EC-460B-84A9-960E9FCC016E}">
      <dgm:prSet/>
      <dgm:spPr/>
      <dgm:t>
        <a:bodyPr/>
        <a:lstStyle/>
        <a:p>
          <a:endParaRPr lang="en-US"/>
        </a:p>
      </dgm:t>
    </dgm:pt>
    <dgm:pt modelId="{B78B2B03-6177-4765-98CF-8A8BD075CB71}">
      <dgm:prSet phldrT="[Text]"/>
      <dgm:spPr/>
      <dgm:t>
        <a:bodyPr/>
        <a:lstStyle/>
        <a:p>
          <a:r>
            <a:rPr lang="en-US" dirty="0"/>
            <a:t>Housing</a:t>
          </a:r>
        </a:p>
      </dgm:t>
    </dgm:pt>
    <dgm:pt modelId="{8E3634CF-6718-4142-ABD2-051171D37DBF}" type="parTrans" cxnId="{0BD29688-6D02-4AA6-8216-9D5AA598C9F6}">
      <dgm:prSet/>
      <dgm:spPr/>
      <dgm:t>
        <a:bodyPr/>
        <a:lstStyle/>
        <a:p>
          <a:endParaRPr lang="en-US"/>
        </a:p>
      </dgm:t>
    </dgm:pt>
    <dgm:pt modelId="{091C2D4C-6F4B-4A36-BD8C-DCD797AE5BC8}" type="sibTrans" cxnId="{0BD29688-6D02-4AA6-8216-9D5AA598C9F6}">
      <dgm:prSet/>
      <dgm:spPr/>
      <dgm:t>
        <a:bodyPr/>
        <a:lstStyle/>
        <a:p>
          <a:endParaRPr lang="en-US"/>
        </a:p>
      </dgm:t>
    </dgm:pt>
    <dgm:pt modelId="{41B1448E-9675-4CB4-849B-F0EE9D19625D}">
      <dgm:prSet phldrT="[Text]"/>
      <dgm:spPr/>
      <dgm:t>
        <a:bodyPr/>
        <a:lstStyle/>
        <a:p>
          <a:r>
            <a:rPr lang="en-US" dirty="0"/>
            <a:t>Largest resource needed to reduce homelessness</a:t>
          </a:r>
        </a:p>
      </dgm:t>
    </dgm:pt>
    <dgm:pt modelId="{1003C710-AFCF-46A9-B2C5-20868F2523A3}" type="parTrans" cxnId="{2C88FC30-1FF2-4183-966B-6AA7456217E3}">
      <dgm:prSet/>
      <dgm:spPr/>
      <dgm:t>
        <a:bodyPr/>
        <a:lstStyle/>
        <a:p>
          <a:endParaRPr lang="en-US"/>
        </a:p>
      </dgm:t>
    </dgm:pt>
    <dgm:pt modelId="{94273BB7-4448-4AEC-940F-3B8A65EB1E4F}" type="sibTrans" cxnId="{2C88FC30-1FF2-4183-966B-6AA7456217E3}">
      <dgm:prSet/>
      <dgm:spPr/>
      <dgm:t>
        <a:bodyPr/>
        <a:lstStyle/>
        <a:p>
          <a:endParaRPr lang="en-US"/>
        </a:p>
      </dgm:t>
    </dgm:pt>
    <dgm:pt modelId="{328B8F3F-13B3-4DD5-AEF1-D013874FCA57}">
      <dgm:prSet phldrT="[Text]"/>
      <dgm:spPr/>
      <dgm:t>
        <a:bodyPr/>
        <a:lstStyle/>
        <a:p>
          <a:r>
            <a:rPr lang="en-US" dirty="0"/>
            <a:t>78,000 rental units needed</a:t>
          </a:r>
        </a:p>
      </dgm:t>
    </dgm:pt>
    <dgm:pt modelId="{E22EED1E-E2CD-4764-AE8E-304EBADD2F0D}" type="parTrans" cxnId="{593583A6-657F-4D81-8046-E0CBEE646130}">
      <dgm:prSet/>
      <dgm:spPr/>
      <dgm:t>
        <a:bodyPr/>
        <a:lstStyle/>
        <a:p>
          <a:endParaRPr lang="en-US"/>
        </a:p>
      </dgm:t>
    </dgm:pt>
    <dgm:pt modelId="{7F1BD466-0878-402B-A191-092477CF9260}" type="sibTrans" cxnId="{593583A6-657F-4D81-8046-E0CBEE646130}">
      <dgm:prSet/>
      <dgm:spPr/>
      <dgm:t>
        <a:bodyPr/>
        <a:lstStyle/>
        <a:p>
          <a:endParaRPr lang="en-US"/>
        </a:p>
      </dgm:t>
    </dgm:pt>
    <dgm:pt modelId="{BE753F49-28B7-4109-BDA5-CB78D58BA8FC}">
      <dgm:prSet phldrT="[Text]"/>
      <dgm:spPr/>
      <dgm:t>
        <a:bodyPr/>
        <a:lstStyle/>
        <a:p>
          <a:r>
            <a:rPr lang="en-US" dirty="0"/>
            <a:t>Behavioral Health Services / Intensive Case Management</a:t>
          </a:r>
        </a:p>
      </dgm:t>
    </dgm:pt>
    <dgm:pt modelId="{95106823-E56E-4740-B239-51FC5FC5E003}" type="parTrans" cxnId="{7D1C28A8-DD27-476B-962F-E184C0597FF1}">
      <dgm:prSet/>
      <dgm:spPr/>
      <dgm:t>
        <a:bodyPr/>
        <a:lstStyle/>
        <a:p>
          <a:endParaRPr lang="en-US"/>
        </a:p>
      </dgm:t>
    </dgm:pt>
    <dgm:pt modelId="{39364CDC-B866-4AD4-8965-1FA93E5508C2}" type="sibTrans" cxnId="{7D1C28A8-DD27-476B-962F-E184C0597FF1}">
      <dgm:prSet/>
      <dgm:spPr/>
      <dgm:t>
        <a:bodyPr/>
        <a:lstStyle/>
        <a:p>
          <a:endParaRPr lang="en-US"/>
        </a:p>
      </dgm:t>
    </dgm:pt>
    <dgm:pt modelId="{9BFCCB0E-8512-4A9F-A746-813CD082D390}">
      <dgm:prSet phldrT="[Text]"/>
      <dgm:spPr/>
      <dgm:t>
        <a:bodyPr/>
        <a:lstStyle/>
        <a:p>
          <a:r>
            <a:rPr lang="en-US" dirty="0"/>
            <a:t>79.9% of state Medicaid Behavioral Health dollars are spent in S. NV </a:t>
          </a:r>
        </a:p>
      </dgm:t>
    </dgm:pt>
    <dgm:pt modelId="{C73831DC-525C-41F5-A724-8C9D93864E51}" type="parTrans" cxnId="{AB31BF07-60EC-45EB-8973-6ECD0CC60038}">
      <dgm:prSet/>
      <dgm:spPr/>
      <dgm:t>
        <a:bodyPr/>
        <a:lstStyle/>
        <a:p>
          <a:endParaRPr lang="en-US"/>
        </a:p>
      </dgm:t>
    </dgm:pt>
    <dgm:pt modelId="{42DA750A-1B55-4F14-B783-B723075ABACA}" type="sibTrans" cxnId="{AB31BF07-60EC-45EB-8973-6ECD0CC60038}">
      <dgm:prSet/>
      <dgm:spPr/>
      <dgm:t>
        <a:bodyPr/>
        <a:lstStyle/>
        <a:p>
          <a:endParaRPr lang="en-US"/>
        </a:p>
      </dgm:t>
    </dgm:pt>
    <dgm:pt modelId="{D61AF9A8-BF66-4931-A60D-EE00051D9890}">
      <dgm:prSet phldrT="[Text]"/>
      <dgm:spPr/>
      <dgm:t>
        <a:bodyPr/>
        <a:lstStyle/>
        <a:p>
          <a:r>
            <a:rPr lang="en-US" dirty="0"/>
            <a:t>Additional services and intensive case management needed</a:t>
          </a:r>
        </a:p>
      </dgm:t>
    </dgm:pt>
    <dgm:pt modelId="{E49C96B1-493D-4A7B-9161-32CDF5C8809D}" type="parTrans" cxnId="{4233367E-6A81-484F-9493-442755A73F44}">
      <dgm:prSet/>
      <dgm:spPr/>
      <dgm:t>
        <a:bodyPr/>
        <a:lstStyle/>
        <a:p>
          <a:endParaRPr lang="en-US"/>
        </a:p>
      </dgm:t>
    </dgm:pt>
    <dgm:pt modelId="{C1A5D4BC-6D02-4F09-8F28-3D106FE54A0A}" type="sibTrans" cxnId="{4233367E-6A81-484F-9493-442755A73F44}">
      <dgm:prSet/>
      <dgm:spPr/>
      <dgm:t>
        <a:bodyPr/>
        <a:lstStyle/>
        <a:p>
          <a:endParaRPr lang="en-US"/>
        </a:p>
      </dgm:t>
    </dgm:pt>
    <dgm:pt modelId="{3491C025-8109-4210-AF0B-415624BAEB20}">
      <dgm:prSet phldrT="[Text]"/>
      <dgm:spPr/>
      <dgm:t>
        <a:bodyPr/>
        <a:lstStyle/>
        <a:p>
          <a:r>
            <a:rPr lang="en-US" dirty="0"/>
            <a:t>Plan and oversee regional efforts</a:t>
          </a:r>
        </a:p>
      </dgm:t>
    </dgm:pt>
    <dgm:pt modelId="{5DE1707B-13E7-46CC-88E9-660EAC33F0FB}" type="parTrans" cxnId="{D3D7D378-97B3-4DF0-A33B-EAA5F5082FFA}">
      <dgm:prSet/>
      <dgm:spPr/>
      <dgm:t>
        <a:bodyPr/>
        <a:lstStyle/>
        <a:p>
          <a:endParaRPr lang="en-US"/>
        </a:p>
      </dgm:t>
    </dgm:pt>
    <dgm:pt modelId="{FA3E1D58-9BA5-4DA9-9E25-2424298319B8}" type="sibTrans" cxnId="{D3D7D378-97B3-4DF0-A33B-EAA5F5082FFA}">
      <dgm:prSet/>
      <dgm:spPr/>
      <dgm:t>
        <a:bodyPr/>
        <a:lstStyle/>
        <a:p>
          <a:endParaRPr lang="en-US"/>
        </a:p>
      </dgm:t>
    </dgm:pt>
    <dgm:pt modelId="{F9536900-2AA6-4D07-84E9-655683EEAA92}" type="pres">
      <dgm:prSet presAssocID="{DBA11FDF-0783-4EAE-A7BF-3A77D06BDFEC}" presName="Name0" presStyleCnt="0">
        <dgm:presLayoutVars>
          <dgm:dir/>
          <dgm:animLvl val="lvl"/>
          <dgm:resizeHandles val="exact"/>
        </dgm:presLayoutVars>
      </dgm:prSet>
      <dgm:spPr/>
    </dgm:pt>
    <dgm:pt modelId="{FFC88888-3D21-46DD-AEFE-030B508F4F05}" type="pres">
      <dgm:prSet presAssocID="{48ED1B41-51E4-4126-8F48-C26BAEC21862}" presName="composite" presStyleCnt="0"/>
      <dgm:spPr/>
    </dgm:pt>
    <dgm:pt modelId="{628820D9-8CD3-4624-88F9-21907E96F545}" type="pres">
      <dgm:prSet presAssocID="{48ED1B41-51E4-4126-8F48-C26BAEC21862}" presName="parTx" presStyleLbl="alignNode1" presStyleIdx="0" presStyleCnt="3">
        <dgm:presLayoutVars>
          <dgm:chMax val="0"/>
          <dgm:chPref val="0"/>
          <dgm:bulletEnabled val="1"/>
        </dgm:presLayoutVars>
      </dgm:prSet>
      <dgm:spPr/>
    </dgm:pt>
    <dgm:pt modelId="{3A10B848-9500-4CC7-99B6-67A34CAD215B}" type="pres">
      <dgm:prSet presAssocID="{48ED1B41-51E4-4126-8F48-C26BAEC21862}" presName="desTx" presStyleLbl="alignAccFollowNode1" presStyleIdx="0" presStyleCnt="3">
        <dgm:presLayoutVars>
          <dgm:bulletEnabled val="1"/>
        </dgm:presLayoutVars>
      </dgm:prSet>
      <dgm:spPr/>
    </dgm:pt>
    <dgm:pt modelId="{DECF8A95-006B-416C-B7B9-0BA3C47B48CF}" type="pres">
      <dgm:prSet presAssocID="{7419143A-F3A9-4C39-B4C6-EC25B64650F5}" presName="space" presStyleCnt="0"/>
      <dgm:spPr/>
    </dgm:pt>
    <dgm:pt modelId="{AC82AC11-5174-4CA7-ADBB-5612F88A5D02}" type="pres">
      <dgm:prSet presAssocID="{B78B2B03-6177-4765-98CF-8A8BD075CB71}" presName="composite" presStyleCnt="0"/>
      <dgm:spPr/>
    </dgm:pt>
    <dgm:pt modelId="{8B5450AF-0981-4281-85D6-9A8A4766249F}" type="pres">
      <dgm:prSet presAssocID="{B78B2B03-6177-4765-98CF-8A8BD075CB71}" presName="parTx" presStyleLbl="alignNode1" presStyleIdx="1" presStyleCnt="3">
        <dgm:presLayoutVars>
          <dgm:chMax val="0"/>
          <dgm:chPref val="0"/>
          <dgm:bulletEnabled val="1"/>
        </dgm:presLayoutVars>
      </dgm:prSet>
      <dgm:spPr/>
    </dgm:pt>
    <dgm:pt modelId="{BD0A6DD2-B3A7-439D-A6C5-949DAE41603B}" type="pres">
      <dgm:prSet presAssocID="{B78B2B03-6177-4765-98CF-8A8BD075CB71}" presName="desTx" presStyleLbl="alignAccFollowNode1" presStyleIdx="1" presStyleCnt="3">
        <dgm:presLayoutVars>
          <dgm:bulletEnabled val="1"/>
        </dgm:presLayoutVars>
      </dgm:prSet>
      <dgm:spPr/>
    </dgm:pt>
    <dgm:pt modelId="{38787D82-A5B3-4CD3-9ED5-5AECE890101B}" type="pres">
      <dgm:prSet presAssocID="{091C2D4C-6F4B-4A36-BD8C-DCD797AE5BC8}" presName="space" presStyleCnt="0"/>
      <dgm:spPr/>
    </dgm:pt>
    <dgm:pt modelId="{178547B6-6B39-421D-A167-9E179912140C}" type="pres">
      <dgm:prSet presAssocID="{BE753F49-28B7-4109-BDA5-CB78D58BA8FC}" presName="composite" presStyleCnt="0"/>
      <dgm:spPr/>
    </dgm:pt>
    <dgm:pt modelId="{C7652288-AEB8-461D-A96C-4FBC863B54D5}" type="pres">
      <dgm:prSet presAssocID="{BE753F49-28B7-4109-BDA5-CB78D58BA8FC}" presName="parTx" presStyleLbl="alignNode1" presStyleIdx="2" presStyleCnt="3">
        <dgm:presLayoutVars>
          <dgm:chMax val="0"/>
          <dgm:chPref val="0"/>
          <dgm:bulletEnabled val="1"/>
        </dgm:presLayoutVars>
      </dgm:prSet>
      <dgm:spPr/>
    </dgm:pt>
    <dgm:pt modelId="{2A61D60B-29FA-4C00-AC6C-5A05515907B1}" type="pres">
      <dgm:prSet presAssocID="{BE753F49-28B7-4109-BDA5-CB78D58BA8FC}" presName="desTx" presStyleLbl="alignAccFollowNode1" presStyleIdx="2" presStyleCnt="3">
        <dgm:presLayoutVars>
          <dgm:bulletEnabled val="1"/>
        </dgm:presLayoutVars>
      </dgm:prSet>
      <dgm:spPr/>
    </dgm:pt>
  </dgm:ptLst>
  <dgm:cxnLst>
    <dgm:cxn modelId="{0567D602-B8EC-460B-84A9-960E9FCC016E}" srcId="{48ED1B41-51E4-4126-8F48-C26BAEC21862}" destId="{4F285CF5-B134-4100-B285-3260B3581466}" srcOrd="1" destOrd="0" parTransId="{2B60CE5B-F93D-40FB-AE3F-D3CDEE71B1DD}" sibTransId="{997DF026-9F5A-4959-BAE8-A0678C1FB3B5}"/>
    <dgm:cxn modelId="{065C6203-1C64-494E-B99B-F88A6C84AF80}" srcId="{48ED1B41-51E4-4126-8F48-C26BAEC21862}" destId="{A419D47B-40B9-4DD5-B8B4-3E8FBA429994}" srcOrd="0" destOrd="0" parTransId="{9855BB39-75F9-46FD-A12F-ED492AD9A18B}" sibTransId="{41837D7D-1751-42AA-98C3-6DBA31CC19FC}"/>
    <dgm:cxn modelId="{FA8F2A04-734E-49BC-9072-BE9A51EC3D5A}" type="presOf" srcId="{48ED1B41-51E4-4126-8F48-C26BAEC21862}" destId="{628820D9-8CD3-4624-88F9-21907E96F545}" srcOrd="0" destOrd="0" presId="urn:microsoft.com/office/officeart/2005/8/layout/hList1"/>
    <dgm:cxn modelId="{95E3D706-ED0D-4B5D-8AE8-41A5A6E3CDFD}" type="presOf" srcId="{BE753F49-28B7-4109-BDA5-CB78D58BA8FC}" destId="{C7652288-AEB8-461D-A96C-4FBC863B54D5}" srcOrd="0" destOrd="0" presId="urn:microsoft.com/office/officeart/2005/8/layout/hList1"/>
    <dgm:cxn modelId="{AB31BF07-60EC-45EB-8973-6ECD0CC60038}" srcId="{BE753F49-28B7-4109-BDA5-CB78D58BA8FC}" destId="{9BFCCB0E-8512-4A9F-A746-813CD082D390}" srcOrd="0" destOrd="0" parTransId="{C73831DC-525C-41F5-A724-8C9D93864E51}" sibTransId="{42DA750A-1B55-4F14-B783-B723075ABACA}"/>
    <dgm:cxn modelId="{2611D307-A7D7-41CD-8DD5-2C58DA15AC96}" type="presOf" srcId="{DBA11FDF-0783-4EAE-A7BF-3A77D06BDFEC}" destId="{F9536900-2AA6-4D07-84E9-655683EEAA92}" srcOrd="0" destOrd="0" presId="urn:microsoft.com/office/officeart/2005/8/layout/hList1"/>
    <dgm:cxn modelId="{86A2500E-5738-44CD-876B-D0C1A8D0ECF4}" type="presOf" srcId="{D61AF9A8-BF66-4931-A60D-EE00051D9890}" destId="{2A61D60B-29FA-4C00-AC6C-5A05515907B1}" srcOrd="0" destOrd="1" presId="urn:microsoft.com/office/officeart/2005/8/layout/hList1"/>
    <dgm:cxn modelId="{2C88FC30-1FF2-4183-966B-6AA7456217E3}" srcId="{B78B2B03-6177-4765-98CF-8A8BD075CB71}" destId="{41B1448E-9675-4CB4-849B-F0EE9D19625D}" srcOrd="0" destOrd="0" parTransId="{1003C710-AFCF-46A9-B2C5-20868F2523A3}" sibTransId="{94273BB7-4448-4AEC-940F-3B8A65EB1E4F}"/>
    <dgm:cxn modelId="{E5521161-C6EF-41F6-AE4A-8F9372112CDA}" type="presOf" srcId="{328B8F3F-13B3-4DD5-AEF1-D013874FCA57}" destId="{BD0A6DD2-B3A7-439D-A6C5-949DAE41603B}" srcOrd="0" destOrd="1" presId="urn:microsoft.com/office/officeart/2005/8/layout/hList1"/>
    <dgm:cxn modelId="{800FC245-DAB9-40EB-BE7A-D6CBCE693EA3}" type="presOf" srcId="{B78B2B03-6177-4765-98CF-8A8BD075CB71}" destId="{8B5450AF-0981-4281-85D6-9A8A4766249F}" srcOrd="0" destOrd="0" presId="urn:microsoft.com/office/officeart/2005/8/layout/hList1"/>
    <dgm:cxn modelId="{B7014549-2A9B-48C1-92D2-F67B0CCA309E}" type="presOf" srcId="{A419D47B-40B9-4DD5-B8B4-3E8FBA429994}" destId="{3A10B848-9500-4CC7-99B6-67A34CAD215B}" srcOrd="0" destOrd="0" presId="urn:microsoft.com/office/officeart/2005/8/layout/hList1"/>
    <dgm:cxn modelId="{307D8D77-7C01-4CE5-8A8C-1049A569F1F8}" type="presOf" srcId="{3491C025-8109-4210-AF0B-415624BAEB20}" destId="{3A10B848-9500-4CC7-99B6-67A34CAD215B}" srcOrd="0" destOrd="2" presId="urn:microsoft.com/office/officeart/2005/8/layout/hList1"/>
    <dgm:cxn modelId="{D3D7D378-97B3-4DF0-A33B-EAA5F5082FFA}" srcId="{48ED1B41-51E4-4126-8F48-C26BAEC21862}" destId="{3491C025-8109-4210-AF0B-415624BAEB20}" srcOrd="2" destOrd="0" parTransId="{5DE1707B-13E7-46CC-88E9-660EAC33F0FB}" sibTransId="{FA3E1D58-9BA5-4DA9-9E25-2424298319B8}"/>
    <dgm:cxn modelId="{4233367E-6A81-484F-9493-442755A73F44}" srcId="{BE753F49-28B7-4109-BDA5-CB78D58BA8FC}" destId="{D61AF9A8-BF66-4931-A60D-EE00051D9890}" srcOrd="1" destOrd="0" parTransId="{E49C96B1-493D-4A7B-9161-32CDF5C8809D}" sibTransId="{C1A5D4BC-6D02-4F09-8F28-3D106FE54A0A}"/>
    <dgm:cxn modelId="{0BD29688-6D02-4AA6-8216-9D5AA598C9F6}" srcId="{DBA11FDF-0783-4EAE-A7BF-3A77D06BDFEC}" destId="{B78B2B03-6177-4765-98CF-8A8BD075CB71}" srcOrd="1" destOrd="0" parTransId="{8E3634CF-6718-4142-ABD2-051171D37DBF}" sibTransId="{091C2D4C-6F4B-4A36-BD8C-DCD797AE5BC8}"/>
    <dgm:cxn modelId="{593583A6-657F-4D81-8046-E0CBEE646130}" srcId="{B78B2B03-6177-4765-98CF-8A8BD075CB71}" destId="{328B8F3F-13B3-4DD5-AEF1-D013874FCA57}" srcOrd="1" destOrd="0" parTransId="{E22EED1E-E2CD-4764-AE8E-304EBADD2F0D}" sibTransId="{7F1BD466-0878-402B-A191-092477CF9260}"/>
    <dgm:cxn modelId="{7D1C28A8-DD27-476B-962F-E184C0597FF1}" srcId="{DBA11FDF-0783-4EAE-A7BF-3A77D06BDFEC}" destId="{BE753F49-28B7-4109-BDA5-CB78D58BA8FC}" srcOrd="2" destOrd="0" parTransId="{95106823-E56E-4740-B239-51FC5FC5E003}" sibTransId="{39364CDC-B866-4AD4-8965-1FA93E5508C2}"/>
    <dgm:cxn modelId="{615BE5D9-2E61-4A66-8768-E0D2147BDCCA}" srcId="{DBA11FDF-0783-4EAE-A7BF-3A77D06BDFEC}" destId="{48ED1B41-51E4-4126-8F48-C26BAEC21862}" srcOrd="0" destOrd="0" parTransId="{487136EB-A3E0-4EBD-B9F9-5961043DE9B6}" sibTransId="{7419143A-F3A9-4C39-B4C6-EC25B64650F5}"/>
    <dgm:cxn modelId="{9BD160E1-BED0-4505-AAD3-BB7B22B1FFB5}" type="presOf" srcId="{41B1448E-9675-4CB4-849B-F0EE9D19625D}" destId="{BD0A6DD2-B3A7-439D-A6C5-949DAE41603B}" srcOrd="0" destOrd="0" presId="urn:microsoft.com/office/officeart/2005/8/layout/hList1"/>
    <dgm:cxn modelId="{C577E8E9-F66F-40C2-B52E-74F348B89D87}" type="presOf" srcId="{9BFCCB0E-8512-4A9F-A746-813CD082D390}" destId="{2A61D60B-29FA-4C00-AC6C-5A05515907B1}" srcOrd="0" destOrd="0" presId="urn:microsoft.com/office/officeart/2005/8/layout/hList1"/>
    <dgm:cxn modelId="{6CDEBCED-A323-4383-A2F5-CE95D6A2C136}" type="presOf" srcId="{4F285CF5-B134-4100-B285-3260B3581466}" destId="{3A10B848-9500-4CC7-99B6-67A34CAD215B}" srcOrd="0" destOrd="1" presId="urn:microsoft.com/office/officeart/2005/8/layout/hList1"/>
    <dgm:cxn modelId="{369FAA5A-3090-4011-86A4-F01A313710DB}" type="presParOf" srcId="{F9536900-2AA6-4D07-84E9-655683EEAA92}" destId="{FFC88888-3D21-46DD-AEFE-030B508F4F05}" srcOrd="0" destOrd="0" presId="urn:microsoft.com/office/officeart/2005/8/layout/hList1"/>
    <dgm:cxn modelId="{83DDF08C-8600-40E3-8EAB-6C22CD53ACD5}" type="presParOf" srcId="{FFC88888-3D21-46DD-AEFE-030B508F4F05}" destId="{628820D9-8CD3-4624-88F9-21907E96F545}" srcOrd="0" destOrd="0" presId="urn:microsoft.com/office/officeart/2005/8/layout/hList1"/>
    <dgm:cxn modelId="{76FC9F36-962B-4545-B480-DE622D6F32F2}" type="presParOf" srcId="{FFC88888-3D21-46DD-AEFE-030B508F4F05}" destId="{3A10B848-9500-4CC7-99B6-67A34CAD215B}" srcOrd="1" destOrd="0" presId="urn:microsoft.com/office/officeart/2005/8/layout/hList1"/>
    <dgm:cxn modelId="{B5B7ED16-71D5-457C-AD7D-CF329F7631E4}" type="presParOf" srcId="{F9536900-2AA6-4D07-84E9-655683EEAA92}" destId="{DECF8A95-006B-416C-B7B9-0BA3C47B48CF}" srcOrd="1" destOrd="0" presId="urn:microsoft.com/office/officeart/2005/8/layout/hList1"/>
    <dgm:cxn modelId="{A747654C-FC09-4958-9F07-FB5D18FB79F1}" type="presParOf" srcId="{F9536900-2AA6-4D07-84E9-655683EEAA92}" destId="{AC82AC11-5174-4CA7-ADBB-5612F88A5D02}" srcOrd="2" destOrd="0" presId="urn:microsoft.com/office/officeart/2005/8/layout/hList1"/>
    <dgm:cxn modelId="{4973CF8C-9490-4A50-9C65-7D6D3C4CF1F1}" type="presParOf" srcId="{AC82AC11-5174-4CA7-ADBB-5612F88A5D02}" destId="{8B5450AF-0981-4281-85D6-9A8A4766249F}" srcOrd="0" destOrd="0" presId="urn:microsoft.com/office/officeart/2005/8/layout/hList1"/>
    <dgm:cxn modelId="{AF3165A4-0745-4570-A592-1E1EB2F3DDE0}" type="presParOf" srcId="{AC82AC11-5174-4CA7-ADBB-5612F88A5D02}" destId="{BD0A6DD2-B3A7-439D-A6C5-949DAE41603B}" srcOrd="1" destOrd="0" presId="urn:microsoft.com/office/officeart/2005/8/layout/hList1"/>
    <dgm:cxn modelId="{07B2AA3B-6679-4236-BA37-90AB0F5BE68C}" type="presParOf" srcId="{F9536900-2AA6-4D07-84E9-655683EEAA92}" destId="{38787D82-A5B3-4CD3-9ED5-5AECE890101B}" srcOrd="3" destOrd="0" presId="urn:microsoft.com/office/officeart/2005/8/layout/hList1"/>
    <dgm:cxn modelId="{68134D10-F9EB-44E5-A49E-A31C82DB192D}" type="presParOf" srcId="{F9536900-2AA6-4D07-84E9-655683EEAA92}" destId="{178547B6-6B39-421D-A167-9E179912140C}" srcOrd="4" destOrd="0" presId="urn:microsoft.com/office/officeart/2005/8/layout/hList1"/>
    <dgm:cxn modelId="{D1784B0A-BE35-4FA1-AD73-D5C451F72A3E}" type="presParOf" srcId="{178547B6-6B39-421D-A167-9E179912140C}" destId="{C7652288-AEB8-461D-A96C-4FBC863B54D5}" srcOrd="0" destOrd="0" presId="urn:microsoft.com/office/officeart/2005/8/layout/hList1"/>
    <dgm:cxn modelId="{64B802AD-5484-41E2-8F50-DFD0833D7142}" type="presParOf" srcId="{178547B6-6B39-421D-A167-9E179912140C}" destId="{2A61D60B-29FA-4C00-AC6C-5A05515907B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A11FDF-0783-4EAE-A7BF-3A77D06BDF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8ED1B41-51E4-4126-8F48-C26BAEC21862}">
      <dgm:prSet phldrT="[Text]"/>
      <dgm:spPr/>
      <dgm:t>
        <a:bodyPr/>
        <a:lstStyle/>
        <a:p>
          <a:r>
            <a:rPr lang="en-US" dirty="0"/>
            <a:t>Coordination of Data</a:t>
          </a:r>
        </a:p>
      </dgm:t>
    </dgm:pt>
    <dgm:pt modelId="{487136EB-A3E0-4EBD-B9F9-5961043DE9B6}" type="parTrans" cxnId="{615BE5D9-2E61-4A66-8768-E0D2147BDCCA}">
      <dgm:prSet/>
      <dgm:spPr/>
      <dgm:t>
        <a:bodyPr/>
        <a:lstStyle/>
        <a:p>
          <a:endParaRPr lang="en-US"/>
        </a:p>
      </dgm:t>
    </dgm:pt>
    <dgm:pt modelId="{7419143A-F3A9-4C39-B4C6-EC25B64650F5}" type="sibTrans" cxnId="{615BE5D9-2E61-4A66-8768-E0D2147BDCCA}">
      <dgm:prSet/>
      <dgm:spPr/>
      <dgm:t>
        <a:bodyPr/>
        <a:lstStyle/>
        <a:p>
          <a:endParaRPr lang="en-US"/>
        </a:p>
      </dgm:t>
    </dgm:pt>
    <dgm:pt modelId="{A419D47B-40B9-4DD5-B8B4-3E8FBA429994}">
      <dgm:prSet phldrT="[Text]"/>
      <dgm:spPr/>
      <dgm:t>
        <a:bodyPr/>
        <a:lstStyle/>
        <a:p>
          <a:r>
            <a:rPr lang="en-US" dirty="0"/>
            <a:t>HUD compliant</a:t>
          </a:r>
        </a:p>
      </dgm:t>
    </dgm:pt>
    <dgm:pt modelId="{9855BB39-75F9-46FD-A12F-ED492AD9A18B}" type="parTrans" cxnId="{065C6203-1C64-494E-B99B-F88A6C84AF80}">
      <dgm:prSet/>
      <dgm:spPr/>
      <dgm:t>
        <a:bodyPr/>
        <a:lstStyle/>
        <a:p>
          <a:endParaRPr lang="en-US"/>
        </a:p>
      </dgm:t>
    </dgm:pt>
    <dgm:pt modelId="{41837D7D-1751-42AA-98C3-6DBA31CC19FC}" type="sibTrans" cxnId="{065C6203-1C64-494E-B99B-F88A6C84AF80}">
      <dgm:prSet/>
      <dgm:spPr/>
      <dgm:t>
        <a:bodyPr/>
        <a:lstStyle/>
        <a:p>
          <a:endParaRPr lang="en-US"/>
        </a:p>
      </dgm:t>
    </dgm:pt>
    <dgm:pt modelId="{B78B2B03-6177-4765-98CF-8A8BD075CB71}">
      <dgm:prSet phldrT="[Text]"/>
      <dgm:spPr/>
      <dgm:t>
        <a:bodyPr/>
        <a:lstStyle/>
        <a:p>
          <a:r>
            <a:rPr lang="en-US" dirty="0"/>
            <a:t>Prevention / Intervention</a:t>
          </a:r>
        </a:p>
      </dgm:t>
    </dgm:pt>
    <dgm:pt modelId="{8E3634CF-6718-4142-ABD2-051171D37DBF}" type="parTrans" cxnId="{0BD29688-6D02-4AA6-8216-9D5AA598C9F6}">
      <dgm:prSet/>
      <dgm:spPr/>
      <dgm:t>
        <a:bodyPr/>
        <a:lstStyle/>
        <a:p>
          <a:endParaRPr lang="en-US"/>
        </a:p>
      </dgm:t>
    </dgm:pt>
    <dgm:pt modelId="{091C2D4C-6F4B-4A36-BD8C-DCD797AE5BC8}" type="sibTrans" cxnId="{0BD29688-6D02-4AA6-8216-9D5AA598C9F6}">
      <dgm:prSet/>
      <dgm:spPr/>
      <dgm:t>
        <a:bodyPr/>
        <a:lstStyle/>
        <a:p>
          <a:endParaRPr lang="en-US"/>
        </a:p>
      </dgm:t>
    </dgm:pt>
    <dgm:pt modelId="{41B1448E-9675-4CB4-849B-F0EE9D19625D}">
      <dgm:prSet phldrT="[Text]"/>
      <dgm:spPr/>
      <dgm:t>
        <a:bodyPr/>
        <a:lstStyle/>
        <a:p>
          <a:r>
            <a:rPr lang="en-US" dirty="0"/>
            <a:t>Access services in a centralized coordinated manner earlier than before</a:t>
          </a:r>
        </a:p>
      </dgm:t>
    </dgm:pt>
    <dgm:pt modelId="{1003C710-AFCF-46A9-B2C5-20868F2523A3}" type="parTrans" cxnId="{2C88FC30-1FF2-4183-966B-6AA7456217E3}">
      <dgm:prSet/>
      <dgm:spPr/>
      <dgm:t>
        <a:bodyPr/>
        <a:lstStyle/>
        <a:p>
          <a:endParaRPr lang="en-US"/>
        </a:p>
      </dgm:t>
    </dgm:pt>
    <dgm:pt modelId="{94273BB7-4448-4AEC-940F-3B8A65EB1E4F}" type="sibTrans" cxnId="{2C88FC30-1FF2-4183-966B-6AA7456217E3}">
      <dgm:prSet/>
      <dgm:spPr/>
      <dgm:t>
        <a:bodyPr/>
        <a:lstStyle/>
        <a:p>
          <a:endParaRPr lang="en-US"/>
        </a:p>
      </dgm:t>
    </dgm:pt>
    <dgm:pt modelId="{BE753F49-28B7-4109-BDA5-CB78D58BA8FC}">
      <dgm:prSet phldrT="[Text]"/>
      <dgm:spPr/>
      <dgm:t>
        <a:bodyPr/>
        <a:lstStyle/>
        <a:p>
          <a:r>
            <a:rPr lang="en-US" dirty="0"/>
            <a:t>Affordable Housing Development Incentives</a:t>
          </a:r>
        </a:p>
      </dgm:t>
    </dgm:pt>
    <dgm:pt modelId="{95106823-E56E-4740-B239-51FC5FC5E003}" type="parTrans" cxnId="{7D1C28A8-DD27-476B-962F-E184C0597FF1}">
      <dgm:prSet/>
      <dgm:spPr/>
      <dgm:t>
        <a:bodyPr/>
        <a:lstStyle/>
        <a:p>
          <a:endParaRPr lang="en-US"/>
        </a:p>
      </dgm:t>
    </dgm:pt>
    <dgm:pt modelId="{39364CDC-B866-4AD4-8965-1FA93E5508C2}" type="sibTrans" cxnId="{7D1C28A8-DD27-476B-962F-E184C0597FF1}">
      <dgm:prSet/>
      <dgm:spPr/>
      <dgm:t>
        <a:bodyPr/>
        <a:lstStyle/>
        <a:p>
          <a:endParaRPr lang="en-US"/>
        </a:p>
      </dgm:t>
    </dgm:pt>
    <dgm:pt modelId="{9BFCCB0E-8512-4A9F-A746-813CD082D390}">
      <dgm:prSet phldrT="[Text]"/>
      <dgm:spPr/>
      <dgm:t>
        <a:bodyPr/>
        <a:lstStyle/>
        <a:p>
          <a:r>
            <a:rPr lang="en-US" dirty="0"/>
            <a:t>Encourage building of affordable housing units and other projects</a:t>
          </a:r>
        </a:p>
      </dgm:t>
    </dgm:pt>
    <dgm:pt modelId="{C73831DC-525C-41F5-A724-8C9D93864E51}" type="parTrans" cxnId="{AB31BF07-60EC-45EB-8973-6ECD0CC60038}">
      <dgm:prSet/>
      <dgm:spPr/>
      <dgm:t>
        <a:bodyPr/>
        <a:lstStyle/>
        <a:p>
          <a:endParaRPr lang="en-US"/>
        </a:p>
      </dgm:t>
    </dgm:pt>
    <dgm:pt modelId="{42DA750A-1B55-4F14-B783-B723075ABACA}" type="sibTrans" cxnId="{AB31BF07-60EC-45EB-8973-6ECD0CC60038}">
      <dgm:prSet/>
      <dgm:spPr/>
      <dgm:t>
        <a:bodyPr/>
        <a:lstStyle/>
        <a:p>
          <a:endParaRPr lang="en-US"/>
        </a:p>
      </dgm:t>
    </dgm:pt>
    <dgm:pt modelId="{904B67F7-376A-4E4F-B3EC-5C8862B3BAB6}">
      <dgm:prSet phldrT="[Text]"/>
      <dgm:spPr/>
      <dgm:t>
        <a:bodyPr/>
        <a:lstStyle/>
        <a:p>
          <a:r>
            <a:rPr lang="en-US" dirty="0"/>
            <a:t>Collection, management, reporting standards</a:t>
          </a:r>
        </a:p>
      </dgm:t>
    </dgm:pt>
    <dgm:pt modelId="{AD5AA3FB-A013-4187-AD14-98FE3FF995D1}" type="parTrans" cxnId="{44EF35EA-92B4-4D98-A8F6-DA2919238A3C}">
      <dgm:prSet/>
      <dgm:spPr/>
    </dgm:pt>
    <dgm:pt modelId="{57CF3153-622D-4354-91A5-72244A3FFFF5}" type="sibTrans" cxnId="{44EF35EA-92B4-4D98-A8F6-DA2919238A3C}">
      <dgm:prSet/>
      <dgm:spPr/>
    </dgm:pt>
    <dgm:pt modelId="{4A7D57F7-B81C-47F4-A092-A957978FDC95}">
      <dgm:prSet phldrT="[Text]"/>
      <dgm:spPr/>
      <dgm:t>
        <a:bodyPr/>
        <a:lstStyle/>
        <a:p>
          <a:r>
            <a:rPr lang="en-US" dirty="0"/>
            <a:t>Oversight by SNH CoC</a:t>
          </a:r>
        </a:p>
      </dgm:t>
    </dgm:pt>
    <dgm:pt modelId="{B16956F1-FE2E-42DE-A713-65CC685B4034}" type="parTrans" cxnId="{F14F9648-4744-4C2D-9660-257FD61960CE}">
      <dgm:prSet/>
      <dgm:spPr/>
    </dgm:pt>
    <dgm:pt modelId="{7B08DB5F-2841-4A37-99A5-E983D560D77E}" type="sibTrans" cxnId="{F14F9648-4744-4C2D-9660-257FD61960CE}">
      <dgm:prSet/>
      <dgm:spPr/>
    </dgm:pt>
    <dgm:pt modelId="{7776B4E5-A66A-40DF-9156-B3FC54B9C214}">
      <dgm:prSet phldrT="[Text]"/>
      <dgm:spPr/>
      <dgm:t>
        <a:bodyPr/>
        <a:lstStyle/>
        <a:p>
          <a:r>
            <a:rPr lang="en-US" dirty="0"/>
            <a:t>Ensure nobody falls through the cracks</a:t>
          </a:r>
        </a:p>
      </dgm:t>
    </dgm:pt>
    <dgm:pt modelId="{C25300CC-3131-4FC1-9383-8CEFADE198F4}" type="parTrans" cxnId="{92ED1E91-AB13-491A-951E-C1511D12F09C}">
      <dgm:prSet/>
      <dgm:spPr/>
    </dgm:pt>
    <dgm:pt modelId="{F39FCFA1-B2B2-4DD7-9F56-3F20EEF139D8}" type="sibTrans" cxnId="{92ED1E91-AB13-491A-951E-C1511D12F09C}">
      <dgm:prSet/>
      <dgm:spPr/>
    </dgm:pt>
    <dgm:pt modelId="{AB365F57-4B16-4F94-87A6-123CD8A0E835}">
      <dgm:prSet phldrT="[Text]"/>
      <dgm:spPr/>
      <dgm:t>
        <a:bodyPr/>
        <a:lstStyle/>
        <a:p>
          <a:r>
            <a:rPr lang="en-US" dirty="0"/>
            <a:t>Cost effective strategies</a:t>
          </a:r>
        </a:p>
      </dgm:t>
    </dgm:pt>
    <dgm:pt modelId="{DCF7E163-3B2C-43AB-9B27-A068FA0311ED}" type="parTrans" cxnId="{FE5908DC-6616-41DB-BAFD-794195874B49}">
      <dgm:prSet/>
      <dgm:spPr/>
    </dgm:pt>
    <dgm:pt modelId="{B1475C7F-39E7-47BD-BE08-C4745AAF9740}" type="sibTrans" cxnId="{FE5908DC-6616-41DB-BAFD-794195874B49}">
      <dgm:prSet/>
      <dgm:spPr/>
    </dgm:pt>
    <dgm:pt modelId="{FB253BA7-C2B9-45E3-A435-391672AB7594}">
      <dgm:prSet phldrT="[Text]"/>
      <dgm:spPr/>
      <dgm:t>
        <a:bodyPr/>
        <a:lstStyle/>
        <a:p>
          <a:r>
            <a:rPr lang="en-US" dirty="0"/>
            <a:t>Advocate for changes to NRS to support certain incentives</a:t>
          </a:r>
        </a:p>
      </dgm:t>
    </dgm:pt>
    <dgm:pt modelId="{DDA5E6FC-241A-4A72-98DB-FBF60773B159}" type="parTrans" cxnId="{A66EBD7B-ABF8-405D-9CE1-AAC292B7DF8B}">
      <dgm:prSet/>
      <dgm:spPr/>
    </dgm:pt>
    <dgm:pt modelId="{B0767C31-1A47-4CCD-B26F-0D34E825AD0E}" type="sibTrans" cxnId="{A66EBD7B-ABF8-405D-9CE1-AAC292B7DF8B}">
      <dgm:prSet/>
      <dgm:spPr/>
    </dgm:pt>
    <dgm:pt modelId="{F9536900-2AA6-4D07-84E9-655683EEAA92}" type="pres">
      <dgm:prSet presAssocID="{DBA11FDF-0783-4EAE-A7BF-3A77D06BDFEC}" presName="Name0" presStyleCnt="0">
        <dgm:presLayoutVars>
          <dgm:dir/>
          <dgm:animLvl val="lvl"/>
          <dgm:resizeHandles val="exact"/>
        </dgm:presLayoutVars>
      </dgm:prSet>
      <dgm:spPr/>
    </dgm:pt>
    <dgm:pt modelId="{FFC88888-3D21-46DD-AEFE-030B508F4F05}" type="pres">
      <dgm:prSet presAssocID="{48ED1B41-51E4-4126-8F48-C26BAEC21862}" presName="composite" presStyleCnt="0"/>
      <dgm:spPr/>
    </dgm:pt>
    <dgm:pt modelId="{628820D9-8CD3-4624-88F9-21907E96F545}" type="pres">
      <dgm:prSet presAssocID="{48ED1B41-51E4-4126-8F48-C26BAEC21862}" presName="parTx" presStyleLbl="alignNode1" presStyleIdx="0" presStyleCnt="3">
        <dgm:presLayoutVars>
          <dgm:chMax val="0"/>
          <dgm:chPref val="0"/>
          <dgm:bulletEnabled val="1"/>
        </dgm:presLayoutVars>
      </dgm:prSet>
      <dgm:spPr/>
    </dgm:pt>
    <dgm:pt modelId="{3A10B848-9500-4CC7-99B6-67A34CAD215B}" type="pres">
      <dgm:prSet presAssocID="{48ED1B41-51E4-4126-8F48-C26BAEC21862}" presName="desTx" presStyleLbl="alignAccFollowNode1" presStyleIdx="0" presStyleCnt="3">
        <dgm:presLayoutVars>
          <dgm:bulletEnabled val="1"/>
        </dgm:presLayoutVars>
      </dgm:prSet>
      <dgm:spPr/>
    </dgm:pt>
    <dgm:pt modelId="{DECF8A95-006B-416C-B7B9-0BA3C47B48CF}" type="pres">
      <dgm:prSet presAssocID="{7419143A-F3A9-4C39-B4C6-EC25B64650F5}" presName="space" presStyleCnt="0"/>
      <dgm:spPr/>
    </dgm:pt>
    <dgm:pt modelId="{AC82AC11-5174-4CA7-ADBB-5612F88A5D02}" type="pres">
      <dgm:prSet presAssocID="{B78B2B03-6177-4765-98CF-8A8BD075CB71}" presName="composite" presStyleCnt="0"/>
      <dgm:spPr/>
    </dgm:pt>
    <dgm:pt modelId="{8B5450AF-0981-4281-85D6-9A8A4766249F}" type="pres">
      <dgm:prSet presAssocID="{B78B2B03-6177-4765-98CF-8A8BD075CB71}" presName="parTx" presStyleLbl="alignNode1" presStyleIdx="1" presStyleCnt="3">
        <dgm:presLayoutVars>
          <dgm:chMax val="0"/>
          <dgm:chPref val="0"/>
          <dgm:bulletEnabled val="1"/>
        </dgm:presLayoutVars>
      </dgm:prSet>
      <dgm:spPr/>
    </dgm:pt>
    <dgm:pt modelId="{BD0A6DD2-B3A7-439D-A6C5-949DAE41603B}" type="pres">
      <dgm:prSet presAssocID="{B78B2B03-6177-4765-98CF-8A8BD075CB71}" presName="desTx" presStyleLbl="alignAccFollowNode1" presStyleIdx="1" presStyleCnt="3">
        <dgm:presLayoutVars>
          <dgm:bulletEnabled val="1"/>
        </dgm:presLayoutVars>
      </dgm:prSet>
      <dgm:spPr/>
    </dgm:pt>
    <dgm:pt modelId="{38787D82-A5B3-4CD3-9ED5-5AECE890101B}" type="pres">
      <dgm:prSet presAssocID="{091C2D4C-6F4B-4A36-BD8C-DCD797AE5BC8}" presName="space" presStyleCnt="0"/>
      <dgm:spPr/>
    </dgm:pt>
    <dgm:pt modelId="{178547B6-6B39-421D-A167-9E179912140C}" type="pres">
      <dgm:prSet presAssocID="{BE753F49-28B7-4109-BDA5-CB78D58BA8FC}" presName="composite" presStyleCnt="0"/>
      <dgm:spPr/>
    </dgm:pt>
    <dgm:pt modelId="{C7652288-AEB8-461D-A96C-4FBC863B54D5}" type="pres">
      <dgm:prSet presAssocID="{BE753F49-28B7-4109-BDA5-CB78D58BA8FC}" presName="parTx" presStyleLbl="alignNode1" presStyleIdx="2" presStyleCnt="3">
        <dgm:presLayoutVars>
          <dgm:chMax val="0"/>
          <dgm:chPref val="0"/>
          <dgm:bulletEnabled val="1"/>
        </dgm:presLayoutVars>
      </dgm:prSet>
      <dgm:spPr/>
    </dgm:pt>
    <dgm:pt modelId="{2A61D60B-29FA-4C00-AC6C-5A05515907B1}" type="pres">
      <dgm:prSet presAssocID="{BE753F49-28B7-4109-BDA5-CB78D58BA8FC}" presName="desTx" presStyleLbl="alignAccFollowNode1" presStyleIdx="2" presStyleCnt="3">
        <dgm:presLayoutVars>
          <dgm:bulletEnabled val="1"/>
        </dgm:presLayoutVars>
      </dgm:prSet>
      <dgm:spPr/>
    </dgm:pt>
  </dgm:ptLst>
  <dgm:cxnLst>
    <dgm:cxn modelId="{065C6203-1C64-494E-B99B-F88A6C84AF80}" srcId="{48ED1B41-51E4-4126-8F48-C26BAEC21862}" destId="{A419D47B-40B9-4DD5-B8B4-3E8FBA429994}" srcOrd="0" destOrd="0" parTransId="{9855BB39-75F9-46FD-A12F-ED492AD9A18B}" sibTransId="{41837D7D-1751-42AA-98C3-6DBA31CC19FC}"/>
    <dgm:cxn modelId="{FA8F2A04-734E-49BC-9072-BE9A51EC3D5A}" type="presOf" srcId="{48ED1B41-51E4-4126-8F48-C26BAEC21862}" destId="{628820D9-8CD3-4624-88F9-21907E96F545}" srcOrd="0" destOrd="0" presId="urn:microsoft.com/office/officeart/2005/8/layout/hList1"/>
    <dgm:cxn modelId="{95E3D706-ED0D-4B5D-8AE8-41A5A6E3CDFD}" type="presOf" srcId="{BE753F49-28B7-4109-BDA5-CB78D58BA8FC}" destId="{C7652288-AEB8-461D-A96C-4FBC863B54D5}" srcOrd="0" destOrd="0" presId="urn:microsoft.com/office/officeart/2005/8/layout/hList1"/>
    <dgm:cxn modelId="{AB31BF07-60EC-45EB-8973-6ECD0CC60038}" srcId="{BE753F49-28B7-4109-BDA5-CB78D58BA8FC}" destId="{9BFCCB0E-8512-4A9F-A746-813CD082D390}" srcOrd="0" destOrd="0" parTransId="{C73831DC-525C-41F5-A724-8C9D93864E51}" sibTransId="{42DA750A-1B55-4F14-B783-B723075ABACA}"/>
    <dgm:cxn modelId="{2611D307-A7D7-41CD-8DD5-2C58DA15AC96}" type="presOf" srcId="{DBA11FDF-0783-4EAE-A7BF-3A77D06BDFEC}" destId="{F9536900-2AA6-4D07-84E9-655683EEAA92}" srcOrd="0" destOrd="0" presId="urn:microsoft.com/office/officeart/2005/8/layout/hList1"/>
    <dgm:cxn modelId="{99103219-7A0F-4B08-A327-69D6294919B9}" type="presOf" srcId="{904B67F7-376A-4E4F-B3EC-5C8862B3BAB6}" destId="{3A10B848-9500-4CC7-99B6-67A34CAD215B}" srcOrd="0" destOrd="1" presId="urn:microsoft.com/office/officeart/2005/8/layout/hList1"/>
    <dgm:cxn modelId="{97BBEB20-F387-4E47-A7C6-0F8EA177ABEC}" type="presOf" srcId="{FB253BA7-C2B9-45E3-A435-391672AB7594}" destId="{2A61D60B-29FA-4C00-AC6C-5A05515907B1}" srcOrd="0" destOrd="1" presId="urn:microsoft.com/office/officeart/2005/8/layout/hList1"/>
    <dgm:cxn modelId="{2C88FC30-1FF2-4183-966B-6AA7456217E3}" srcId="{B78B2B03-6177-4765-98CF-8A8BD075CB71}" destId="{41B1448E-9675-4CB4-849B-F0EE9D19625D}" srcOrd="0" destOrd="0" parTransId="{1003C710-AFCF-46A9-B2C5-20868F2523A3}" sibTransId="{94273BB7-4448-4AEC-940F-3B8A65EB1E4F}"/>
    <dgm:cxn modelId="{800FC245-DAB9-40EB-BE7A-D6CBCE693EA3}" type="presOf" srcId="{B78B2B03-6177-4765-98CF-8A8BD075CB71}" destId="{8B5450AF-0981-4281-85D6-9A8A4766249F}" srcOrd="0" destOrd="0" presId="urn:microsoft.com/office/officeart/2005/8/layout/hList1"/>
    <dgm:cxn modelId="{F14F9648-4744-4C2D-9660-257FD61960CE}" srcId="{48ED1B41-51E4-4126-8F48-C26BAEC21862}" destId="{4A7D57F7-B81C-47F4-A092-A957978FDC95}" srcOrd="2" destOrd="0" parTransId="{B16956F1-FE2E-42DE-A713-65CC685B4034}" sibTransId="{7B08DB5F-2841-4A37-99A5-E983D560D77E}"/>
    <dgm:cxn modelId="{B7014549-2A9B-48C1-92D2-F67B0CCA309E}" type="presOf" srcId="{A419D47B-40B9-4DD5-B8B4-3E8FBA429994}" destId="{3A10B848-9500-4CC7-99B6-67A34CAD215B}" srcOrd="0" destOrd="0" presId="urn:microsoft.com/office/officeart/2005/8/layout/hList1"/>
    <dgm:cxn modelId="{A66EBD7B-ABF8-405D-9CE1-AAC292B7DF8B}" srcId="{BE753F49-28B7-4109-BDA5-CB78D58BA8FC}" destId="{FB253BA7-C2B9-45E3-A435-391672AB7594}" srcOrd="1" destOrd="0" parTransId="{DDA5E6FC-241A-4A72-98DB-FBF60773B159}" sibTransId="{B0767C31-1A47-4CCD-B26F-0D34E825AD0E}"/>
    <dgm:cxn modelId="{91EDC586-992D-4C7C-8953-E436343EAC23}" type="presOf" srcId="{AB365F57-4B16-4F94-87A6-123CD8A0E835}" destId="{BD0A6DD2-B3A7-439D-A6C5-949DAE41603B}" srcOrd="0" destOrd="2" presId="urn:microsoft.com/office/officeart/2005/8/layout/hList1"/>
    <dgm:cxn modelId="{0BD29688-6D02-4AA6-8216-9D5AA598C9F6}" srcId="{DBA11FDF-0783-4EAE-A7BF-3A77D06BDFEC}" destId="{B78B2B03-6177-4765-98CF-8A8BD075CB71}" srcOrd="1" destOrd="0" parTransId="{8E3634CF-6718-4142-ABD2-051171D37DBF}" sibTransId="{091C2D4C-6F4B-4A36-BD8C-DCD797AE5BC8}"/>
    <dgm:cxn modelId="{92ED1E91-AB13-491A-951E-C1511D12F09C}" srcId="{B78B2B03-6177-4765-98CF-8A8BD075CB71}" destId="{7776B4E5-A66A-40DF-9156-B3FC54B9C214}" srcOrd="1" destOrd="0" parTransId="{C25300CC-3131-4FC1-9383-8CEFADE198F4}" sibTransId="{F39FCFA1-B2B2-4DD7-9F56-3F20EEF139D8}"/>
    <dgm:cxn modelId="{7D1C28A8-DD27-476B-962F-E184C0597FF1}" srcId="{DBA11FDF-0783-4EAE-A7BF-3A77D06BDFEC}" destId="{BE753F49-28B7-4109-BDA5-CB78D58BA8FC}" srcOrd="2" destOrd="0" parTransId="{95106823-E56E-4740-B239-51FC5FC5E003}" sibTransId="{39364CDC-B866-4AD4-8965-1FA93E5508C2}"/>
    <dgm:cxn modelId="{37CE90C9-125E-446E-8692-449E99F96B5C}" type="presOf" srcId="{4A7D57F7-B81C-47F4-A092-A957978FDC95}" destId="{3A10B848-9500-4CC7-99B6-67A34CAD215B}" srcOrd="0" destOrd="2" presId="urn:microsoft.com/office/officeart/2005/8/layout/hList1"/>
    <dgm:cxn modelId="{615BE5D9-2E61-4A66-8768-E0D2147BDCCA}" srcId="{DBA11FDF-0783-4EAE-A7BF-3A77D06BDFEC}" destId="{48ED1B41-51E4-4126-8F48-C26BAEC21862}" srcOrd="0" destOrd="0" parTransId="{487136EB-A3E0-4EBD-B9F9-5961043DE9B6}" sibTransId="{7419143A-F3A9-4C39-B4C6-EC25B64650F5}"/>
    <dgm:cxn modelId="{FE5908DC-6616-41DB-BAFD-794195874B49}" srcId="{B78B2B03-6177-4765-98CF-8A8BD075CB71}" destId="{AB365F57-4B16-4F94-87A6-123CD8A0E835}" srcOrd="2" destOrd="0" parTransId="{DCF7E163-3B2C-43AB-9B27-A068FA0311ED}" sibTransId="{B1475C7F-39E7-47BD-BE08-C4745AAF9740}"/>
    <dgm:cxn modelId="{9BD160E1-BED0-4505-AAD3-BB7B22B1FFB5}" type="presOf" srcId="{41B1448E-9675-4CB4-849B-F0EE9D19625D}" destId="{BD0A6DD2-B3A7-439D-A6C5-949DAE41603B}" srcOrd="0" destOrd="0" presId="urn:microsoft.com/office/officeart/2005/8/layout/hList1"/>
    <dgm:cxn modelId="{C577E8E9-F66F-40C2-B52E-74F348B89D87}" type="presOf" srcId="{9BFCCB0E-8512-4A9F-A746-813CD082D390}" destId="{2A61D60B-29FA-4C00-AC6C-5A05515907B1}" srcOrd="0" destOrd="0" presId="urn:microsoft.com/office/officeart/2005/8/layout/hList1"/>
    <dgm:cxn modelId="{44EF35EA-92B4-4D98-A8F6-DA2919238A3C}" srcId="{48ED1B41-51E4-4126-8F48-C26BAEC21862}" destId="{904B67F7-376A-4E4F-B3EC-5C8862B3BAB6}" srcOrd="1" destOrd="0" parTransId="{AD5AA3FB-A013-4187-AD14-98FE3FF995D1}" sibTransId="{57CF3153-622D-4354-91A5-72244A3FFFF5}"/>
    <dgm:cxn modelId="{B8914FFB-BD57-41EC-BD88-166F4E2A681D}" type="presOf" srcId="{7776B4E5-A66A-40DF-9156-B3FC54B9C214}" destId="{BD0A6DD2-B3A7-439D-A6C5-949DAE41603B}" srcOrd="0" destOrd="1" presId="urn:microsoft.com/office/officeart/2005/8/layout/hList1"/>
    <dgm:cxn modelId="{369FAA5A-3090-4011-86A4-F01A313710DB}" type="presParOf" srcId="{F9536900-2AA6-4D07-84E9-655683EEAA92}" destId="{FFC88888-3D21-46DD-AEFE-030B508F4F05}" srcOrd="0" destOrd="0" presId="urn:microsoft.com/office/officeart/2005/8/layout/hList1"/>
    <dgm:cxn modelId="{83DDF08C-8600-40E3-8EAB-6C22CD53ACD5}" type="presParOf" srcId="{FFC88888-3D21-46DD-AEFE-030B508F4F05}" destId="{628820D9-8CD3-4624-88F9-21907E96F545}" srcOrd="0" destOrd="0" presId="urn:microsoft.com/office/officeart/2005/8/layout/hList1"/>
    <dgm:cxn modelId="{76FC9F36-962B-4545-B480-DE622D6F32F2}" type="presParOf" srcId="{FFC88888-3D21-46DD-AEFE-030B508F4F05}" destId="{3A10B848-9500-4CC7-99B6-67A34CAD215B}" srcOrd="1" destOrd="0" presId="urn:microsoft.com/office/officeart/2005/8/layout/hList1"/>
    <dgm:cxn modelId="{B5B7ED16-71D5-457C-AD7D-CF329F7631E4}" type="presParOf" srcId="{F9536900-2AA6-4D07-84E9-655683EEAA92}" destId="{DECF8A95-006B-416C-B7B9-0BA3C47B48CF}" srcOrd="1" destOrd="0" presId="urn:microsoft.com/office/officeart/2005/8/layout/hList1"/>
    <dgm:cxn modelId="{A747654C-FC09-4958-9F07-FB5D18FB79F1}" type="presParOf" srcId="{F9536900-2AA6-4D07-84E9-655683EEAA92}" destId="{AC82AC11-5174-4CA7-ADBB-5612F88A5D02}" srcOrd="2" destOrd="0" presId="urn:microsoft.com/office/officeart/2005/8/layout/hList1"/>
    <dgm:cxn modelId="{4973CF8C-9490-4A50-9C65-7D6D3C4CF1F1}" type="presParOf" srcId="{AC82AC11-5174-4CA7-ADBB-5612F88A5D02}" destId="{8B5450AF-0981-4281-85D6-9A8A4766249F}" srcOrd="0" destOrd="0" presId="urn:microsoft.com/office/officeart/2005/8/layout/hList1"/>
    <dgm:cxn modelId="{AF3165A4-0745-4570-A592-1E1EB2F3DDE0}" type="presParOf" srcId="{AC82AC11-5174-4CA7-ADBB-5612F88A5D02}" destId="{BD0A6DD2-B3A7-439D-A6C5-949DAE41603B}" srcOrd="1" destOrd="0" presId="urn:microsoft.com/office/officeart/2005/8/layout/hList1"/>
    <dgm:cxn modelId="{07B2AA3B-6679-4236-BA37-90AB0F5BE68C}" type="presParOf" srcId="{F9536900-2AA6-4D07-84E9-655683EEAA92}" destId="{38787D82-A5B3-4CD3-9ED5-5AECE890101B}" srcOrd="3" destOrd="0" presId="urn:microsoft.com/office/officeart/2005/8/layout/hList1"/>
    <dgm:cxn modelId="{68134D10-F9EB-44E5-A49E-A31C82DB192D}" type="presParOf" srcId="{F9536900-2AA6-4D07-84E9-655683EEAA92}" destId="{178547B6-6B39-421D-A167-9E179912140C}" srcOrd="4" destOrd="0" presId="urn:microsoft.com/office/officeart/2005/8/layout/hList1"/>
    <dgm:cxn modelId="{D1784B0A-BE35-4FA1-AD73-D5C451F72A3E}" type="presParOf" srcId="{178547B6-6B39-421D-A167-9E179912140C}" destId="{C7652288-AEB8-461D-A96C-4FBC863B54D5}" srcOrd="0" destOrd="0" presId="urn:microsoft.com/office/officeart/2005/8/layout/hList1"/>
    <dgm:cxn modelId="{64B802AD-5484-41E2-8F50-DFD0833D7142}" type="presParOf" srcId="{178547B6-6B39-421D-A167-9E179912140C}" destId="{2A61D60B-29FA-4C00-AC6C-5A05515907B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A11FDF-0783-4EAE-A7BF-3A77D06BDF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8ED1B41-51E4-4126-8F48-C26BAEC21862}">
      <dgm:prSet phldrT="[Text]"/>
      <dgm:spPr/>
      <dgm:t>
        <a:bodyPr/>
        <a:lstStyle/>
        <a:p>
          <a:r>
            <a:rPr lang="en-US" dirty="0"/>
            <a:t>Regional Oversight</a:t>
          </a:r>
        </a:p>
      </dgm:t>
    </dgm:pt>
    <dgm:pt modelId="{487136EB-A3E0-4EBD-B9F9-5961043DE9B6}" type="parTrans" cxnId="{615BE5D9-2E61-4A66-8768-E0D2147BDCCA}">
      <dgm:prSet/>
      <dgm:spPr/>
      <dgm:t>
        <a:bodyPr/>
        <a:lstStyle/>
        <a:p>
          <a:endParaRPr lang="en-US"/>
        </a:p>
      </dgm:t>
    </dgm:pt>
    <dgm:pt modelId="{7419143A-F3A9-4C39-B4C6-EC25B64650F5}" type="sibTrans" cxnId="{615BE5D9-2E61-4A66-8768-E0D2147BDCCA}">
      <dgm:prSet/>
      <dgm:spPr/>
      <dgm:t>
        <a:bodyPr/>
        <a:lstStyle/>
        <a:p>
          <a:endParaRPr lang="en-US"/>
        </a:p>
      </dgm:t>
    </dgm:pt>
    <dgm:pt modelId="{A419D47B-40B9-4DD5-B8B4-3E8FBA429994}">
      <dgm:prSet phldrT="[Text]"/>
      <dgm:spPr/>
      <dgm:t>
        <a:bodyPr/>
        <a:lstStyle/>
        <a:p>
          <a:r>
            <a:rPr lang="en-US" dirty="0"/>
            <a:t>Decision-making ability</a:t>
          </a:r>
        </a:p>
      </dgm:t>
    </dgm:pt>
    <dgm:pt modelId="{9855BB39-75F9-46FD-A12F-ED492AD9A18B}" type="parTrans" cxnId="{065C6203-1C64-494E-B99B-F88A6C84AF80}">
      <dgm:prSet/>
      <dgm:spPr/>
      <dgm:t>
        <a:bodyPr/>
        <a:lstStyle/>
        <a:p>
          <a:endParaRPr lang="en-US"/>
        </a:p>
      </dgm:t>
    </dgm:pt>
    <dgm:pt modelId="{41837D7D-1751-42AA-98C3-6DBA31CC19FC}" type="sibTrans" cxnId="{065C6203-1C64-494E-B99B-F88A6C84AF80}">
      <dgm:prSet/>
      <dgm:spPr/>
      <dgm:t>
        <a:bodyPr/>
        <a:lstStyle/>
        <a:p>
          <a:endParaRPr lang="en-US"/>
        </a:p>
      </dgm:t>
    </dgm:pt>
    <dgm:pt modelId="{4F285CF5-B134-4100-B285-3260B3581466}">
      <dgm:prSet phldrT="[Text]"/>
      <dgm:spPr/>
      <dgm:t>
        <a:bodyPr/>
        <a:lstStyle/>
        <a:p>
          <a:r>
            <a:rPr lang="en-US" dirty="0"/>
            <a:t>Public and private partners</a:t>
          </a:r>
        </a:p>
      </dgm:t>
    </dgm:pt>
    <dgm:pt modelId="{2B60CE5B-F93D-40FB-AE3F-D3CDEE71B1DD}" type="parTrans" cxnId="{0567D602-B8EC-460B-84A9-960E9FCC016E}">
      <dgm:prSet/>
      <dgm:spPr/>
      <dgm:t>
        <a:bodyPr/>
        <a:lstStyle/>
        <a:p>
          <a:endParaRPr lang="en-US"/>
        </a:p>
      </dgm:t>
    </dgm:pt>
    <dgm:pt modelId="{997DF026-9F5A-4959-BAE8-A0678C1FB3B5}" type="sibTrans" cxnId="{0567D602-B8EC-460B-84A9-960E9FCC016E}">
      <dgm:prSet/>
      <dgm:spPr/>
      <dgm:t>
        <a:bodyPr/>
        <a:lstStyle/>
        <a:p>
          <a:endParaRPr lang="en-US"/>
        </a:p>
      </dgm:t>
    </dgm:pt>
    <dgm:pt modelId="{3491C025-8109-4210-AF0B-415624BAEB20}">
      <dgm:prSet phldrT="[Text]"/>
      <dgm:spPr/>
      <dgm:t>
        <a:bodyPr/>
        <a:lstStyle/>
        <a:p>
          <a:r>
            <a:rPr lang="en-US" dirty="0"/>
            <a:t>Plan and oversee regional efforts</a:t>
          </a:r>
        </a:p>
      </dgm:t>
    </dgm:pt>
    <dgm:pt modelId="{5DE1707B-13E7-46CC-88E9-660EAC33F0FB}" type="parTrans" cxnId="{D3D7D378-97B3-4DF0-A33B-EAA5F5082FFA}">
      <dgm:prSet/>
      <dgm:spPr/>
      <dgm:t>
        <a:bodyPr/>
        <a:lstStyle/>
        <a:p>
          <a:endParaRPr lang="en-US"/>
        </a:p>
      </dgm:t>
    </dgm:pt>
    <dgm:pt modelId="{FA3E1D58-9BA5-4DA9-9E25-2424298319B8}" type="sibTrans" cxnId="{D3D7D378-97B3-4DF0-A33B-EAA5F5082FFA}">
      <dgm:prSet/>
      <dgm:spPr/>
      <dgm:t>
        <a:bodyPr/>
        <a:lstStyle/>
        <a:p>
          <a:endParaRPr lang="en-US"/>
        </a:p>
      </dgm:t>
    </dgm:pt>
    <dgm:pt modelId="{F9536900-2AA6-4D07-84E9-655683EEAA92}" type="pres">
      <dgm:prSet presAssocID="{DBA11FDF-0783-4EAE-A7BF-3A77D06BDFEC}" presName="Name0" presStyleCnt="0">
        <dgm:presLayoutVars>
          <dgm:dir/>
          <dgm:animLvl val="lvl"/>
          <dgm:resizeHandles val="exact"/>
        </dgm:presLayoutVars>
      </dgm:prSet>
      <dgm:spPr/>
    </dgm:pt>
    <dgm:pt modelId="{FFC88888-3D21-46DD-AEFE-030B508F4F05}" type="pres">
      <dgm:prSet presAssocID="{48ED1B41-51E4-4126-8F48-C26BAEC21862}" presName="composite" presStyleCnt="0"/>
      <dgm:spPr/>
    </dgm:pt>
    <dgm:pt modelId="{628820D9-8CD3-4624-88F9-21907E96F545}" type="pres">
      <dgm:prSet presAssocID="{48ED1B41-51E4-4126-8F48-C26BAEC21862}" presName="parTx" presStyleLbl="alignNode1" presStyleIdx="0" presStyleCnt="1">
        <dgm:presLayoutVars>
          <dgm:chMax val="0"/>
          <dgm:chPref val="0"/>
          <dgm:bulletEnabled val="1"/>
        </dgm:presLayoutVars>
      </dgm:prSet>
      <dgm:spPr/>
    </dgm:pt>
    <dgm:pt modelId="{3A10B848-9500-4CC7-99B6-67A34CAD215B}" type="pres">
      <dgm:prSet presAssocID="{48ED1B41-51E4-4126-8F48-C26BAEC21862}" presName="desTx" presStyleLbl="alignAccFollowNode1" presStyleIdx="0" presStyleCnt="1">
        <dgm:presLayoutVars>
          <dgm:bulletEnabled val="1"/>
        </dgm:presLayoutVars>
      </dgm:prSet>
      <dgm:spPr/>
    </dgm:pt>
  </dgm:ptLst>
  <dgm:cxnLst>
    <dgm:cxn modelId="{0567D602-B8EC-460B-84A9-960E9FCC016E}" srcId="{48ED1B41-51E4-4126-8F48-C26BAEC21862}" destId="{4F285CF5-B134-4100-B285-3260B3581466}" srcOrd="1" destOrd="0" parTransId="{2B60CE5B-F93D-40FB-AE3F-D3CDEE71B1DD}" sibTransId="{997DF026-9F5A-4959-BAE8-A0678C1FB3B5}"/>
    <dgm:cxn modelId="{065C6203-1C64-494E-B99B-F88A6C84AF80}" srcId="{48ED1B41-51E4-4126-8F48-C26BAEC21862}" destId="{A419D47B-40B9-4DD5-B8B4-3E8FBA429994}" srcOrd="0" destOrd="0" parTransId="{9855BB39-75F9-46FD-A12F-ED492AD9A18B}" sibTransId="{41837D7D-1751-42AA-98C3-6DBA31CC19FC}"/>
    <dgm:cxn modelId="{FA8F2A04-734E-49BC-9072-BE9A51EC3D5A}" type="presOf" srcId="{48ED1B41-51E4-4126-8F48-C26BAEC21862}" destId="{628820D9-8CD3-4624-88F9-21907E96F545}" srcOrd="0" destOrd="0" presId="urn:microsoft.com/office/officeart/2005/8/layout/hList1"/>
    <dgm:cxn modelId="{2611D307-A7D7-41CD-8DD5-2C58DA15AC96}" type="presOf" srcId="{DBA11FDF-0783-4EAE-A7BF-3A77D06BDFEC}" destId="{F9536900-2AA6-4D07-84E9-655683EEAA92}" srcOrd="0" destOrd="0" presId="urn:microsoft.com/office/officeart/2005/8/layout/hList1"/>
    <dgm:cxn modelId="{B7014549-2A9B-48C1-92D2-F67B0CCA309E}" type="presOf" srcId="{A419D47B-40B9-4DD5-B8B4-3E8FBA429994}" destId="{3A10B848-9500-4CC7-99B6-67A34CAD215B}" srcOrd="0" destOrd="0" presId="urn:microsoft.com/office/officeart/2005/8/layout/hList1"/>
    <dgm:cxn modelId="{307D8D77-7C01-4CE5-8A8C-1049A569F1F8}" type="presOf" srcId="{3491C025-8109-4210-AF0B-415624BAEB20}" destId="{3A10B848-9500-4CC7-99B6-67A34CAD215B}" srcOrd="0" destOrd="2" presId="urn:microsoft.com/office/officeart/2005/8/layout/hList1"/>
    <dgm:cxn modelId="{D3D7D378-97B3-4DF0-A33B-EAA5F5082FFA}" srcId="{48ED1B41-51E4-4126-8F48-C26BAEC21862}" destId="{3491C025-8109-4210-AF0B-415624BAEB20}" srcOrd="2" destOrd="0" parTransId="{5DE1707B-13E7-46CC-88E9-660EAC33F0FB}" sibTransId="{FA3E1D58-9BA5-4DA9-9E25-2424298319B8}"/>
    <dgm:cxn modelId="{615BE5D9-2E61-4A66-8768-E0D2147BDCCA}" srcId="{DBA11FDF-0783-4EAE-A7BF-3A77D06BDFEC}" destId="{48ED1B41-51E4-4126-8F48-C26BAEC21862}" srcOrd="0" destOrd="0" parTransId="{487136EB-A3E0-4EBD-B9F9-5961043DE9B6}" sibTransId="{7419143A-F3A9-4C39-B4C6-EC25B64650F5}"/>
    <dgm:cxn modelId="{6CDEBCED-A323-4383-A2F5-CE95D6A2C136}" type="presOf" srcId="{4F285CF5-B134-4100-B285-3260B3581466}" destId="{3A10B848-9500-4CC7-99B6-67A34CAD215B}" srcOrd="0" destOrd="1" presId="urn:microsoft.com/office/officeart/2005/8/layout/hList1"/>
    <dgm:cxn modelId="{369FAA5A-3090-4011-86A4-F01A313710DB}" type="presParOf" srcId="{F9536900-2AA6-4D07-84E9-655683EEAA92}" destId="{FFC88888-3D21-46DD-AEFE-030B508F4F05}" srcOrd="0" destOrd="0" presId="urn:microsoft.com/office/officeart/2005/8/layout/hList1"/>
    <dgm:cxn modelId="{83DDF08C-8600-40E3-8EAB-6C22CD53ACD5}" type="presParOf" srcId="{FFC88888-3D21-46DD-AEFE-030B508F4F05}" destId="{628820D9-8CD3-4624-88F9-21907E96F545}" srcOrd="0" destOrd="0" presId="urn:microsoft.com/office/officeart/2005/8/layout/hList1"/>
    <dgm:cxn modelId="{76FC9F36-962B-4545-B480-DE622D6F32F2}" type="presParOf" srcId="{FFC88888-3D21-46DD-AEFE-030B508F4F05}" destId="{3A10B848-9500-4CC7-99B6-67A34CAD215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9FACD0-8B59-431F-B37C-64221BCEFEA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4A5A4C9-847A-4D3E-9966-7F0BF4396A22}">
      <dgm:prSet phldrT="[Text]"/>
      <dgm:spPr/>
      <dgm:t>
        <a:bodyPr/>
        <a:lstStyle/>
        <a:p>
          <a:r>
            <a:rPr lang="en-US" dirty="0"/>
            <a:t>Establish a Regional Homeless Coordinator to oversee a newly established regional oversight body</a:t>
          </a:r>
        </a:p>
      </dgm:t>
    </dgm:pt>
    <dgm:pt modelId="{1E574A53-EB8D-4C40-A03C-EC02DB5EE8DD}" type="parTrans" cxnId="{20736676-383D-4934-BF77-A1246FBFC025}">
      <dgm:prSet/>
      <dgm:spPr/>
      <dgm:t>
        <a:bodyPr/>
        <a:lstStyle/>
        <a:p>
          <a:endParaRPr lang="en-US"/>
        </a:p>
      </dgm:t>
    </dgm:pt>
    <dgm:pt modelId="{9D9A901E-0D57-4229-A84F-A07502B4FDE9}" type="sibTrans" cxnId="{20736676-383D-4934-BF77-A1246FBFC025}">
      <dgm:prSet/>
      <dgm:spPr/>
      <dgm:t>
        <a:bodyPr/>
        <a:lstStyle/>
        <a:p>
          <a:endParaRPr lang="en-US"/>
        </a:p>
      </dgm:t>
    </dgm:pt>
    <dgm:pt modelId="{594EE607-11CC-4121-B4F6-A123D354F344}">
      <dgm:prSet phldrT="[Text]"/>
      <dgm:spPr/>
      <dgm:t>
        <a:bodyPr/>
        <a:lstStyle/>
        <a:p>
          <a:r>
            <a:rPr lang="en-US" dirty="0"/>
            <a:t>Strategically coordinate, plan, and implement programming; maximize collaborative solutions and funding through public-private partnerships</a:t>
          </a:r>
        </a:p>
      </dgm:t>
    </dgm:pt>
    <dgm:pt modelId="{7EFAD703-AF65-4DE2-85FF-C9307D5D5073}" type="parTrans" cxnId="{BDE629C8-AC9E-4E20-9663-90B489BD83C9}">
      <dgm:prSet/>
      <dgm:spPr/>
      <dgm:t>
        <a:bodyPr/>
        <a:lstStyle/>
        <a:p>
          <a:endParaRPr lang="en-US"/>
        </a:p>
      </dgm:t>
    </dgm:pt>
    <dgm:pt modelId="{25AE59F8-B09E-4F8B-BC77-404B10BC166A}" type="sibTrans" cxnId="{BDE629C8-AC9E-4E20-9663-90B489BD83C9}">
      <dgm:prSet/>
      <dgm:spPr/>
      <dgm:t>
        <a:bodyPr/>
        <a:lstStyle/>
        <a:p>
          <a:endParaRPr lang="en-US"/>
        </a:p>
      </dgm:t>
    </dgm:pt>
    <dgm:pt modelId="{A3A9BF4F-4D58-48AE-9C24-67F703FDC9E9}">
      <dgm:prSet phldrT="[Text]"/>
      <dgm:spPr/>
      <dgm:t>
        <a:bodyPr/>
        <a:lstStyle/>
        <a:p>
          <a:r>
            <a:rPr lang="en-US" dirty="0"/>
            <a:t>Leverage private partners to assist with solutions and create public-private partnerships</a:t>
          </a:r>
        </a:p>
      </dgm:t>
    </dgm:pt>
    <dgm:pt modelId="{C999C7E0-DB56-411A-BF9D-ADCEF1DC6504}" type="parTrans" cxnId="{2EA10CF5-08FE-4AC6-B42B-C8D163643FA1}">
      <dgm:prSet/>
      <dgm:spPr/>
      <dgm:t>
        <a:bodyPr/>
        <a:lstStyle/>
        <a:p>
          <a:endParaRPr lang="en-US"/>
        </a:p>
      </dgm:t>
    </dgm:pt>
    <dgm:pt modelId="{BF873A3A-08D6-4012-839E-4299554CB739}" type="sibTrans" cxnId="{2EA10CF5-08FE-4AC6-B42B-C8D163643FA1}">
      <dgm:prSet/>
      <dgm:spPr/>
      <dgm:t>
        <a:bodyPr/>
        <a:lstStyle/>
        <a:p>
          <a:endParaRPr lang="en-US"/>
        </a:p>
      </dgm:t>
    </dgm:pt>
    <dgm:pt modelId="{E0F9812D-DAAC-40E2-B839-ED6C0B2E3F22}" type="pres">
      <dgm:prSet presAssocID="{E99FACD0-8B59-431F-B37C-64221BCEFEA7}" presName="Name0" presStyleCnt="0">
        <dgm:presLayoutVars>
          <dgm:chMax val="7"/>
          <dgm:chPref val="7"/>
          <dgm:dir/>
        </dgm:presLayoutVars>
      </dgm:prSet>
      <dgm:spPr/>
    </dgm:pt>
    <dgm:pt modelId="{86B2E78E-FD8C-4998-9FDC-74040DD628C3}" type="pres">
      <dgm:prSet presAssocID="{E99FACD0-8B59-431F-B37C-64221BCEFEA7}" presName="Name1" presStyleCnt="0"/>
      <dgm:spPr/>
    </dgm:pt>
    <dgm:pt modelId="{9733234E-72BC-4D9A-BA91-92099855A3CD}" type="pres">
      <dgm:prSet presAssocID="{E99FACD0-8B59-431F-B37C-64221BCEFEA7}" presName="cycle" presStyleCnt="0"/>
      <dgm:spPr/>
    </dgm:pt>
    <dgm:pt modelId="{36FF6392-933D-441E-B0FB-07631953E550}" type="pres">
      <dgm:prSet presAssocID="{E99FACD0-8B59-431F-B37C-64221BCEFEA7}" presName="srcNode" presStyleLbl="node1" presStyleIdx="0" presStyleCnt="3"/>
      <dgm:spPr/>
    </dgm:pt>
    <dgm:pt modelId="{D6D3066F-7E08-4538-96B4-A729C9434F7B}" type="pres">
      <dgm:prSet presAssocID="{E99FACD0-8B59-431F-B37C-64221BCEFEA7}" presName="conn" presStyleLbl="parChTrans1D2" presStyleIdx="0" presStyleCnt="1"/>
      <dgm:spPr/>
    </dgm:pt>
    <dgm:pt modelId="{F50E0AC5-8B56-482B-8160-2F8B48BFED5B}" type="pres">
      <dgm:prSet presAssocID="{E99FACD0-8B59-431F-B37C-64221BCEFEA7}" presName="extraNode" presStyleLbl="node1" presStyleIdx="0" presStyleCnt="3"/>
      <dgm:spPr/>
    </dgm:pt>
    <dgm:pt modelId="{4AAFCD6A-08E8-4B8A-9BD2-69E25B618B37}" type="pres">
      <dgm:prSet presAssocID="{E99FACD0-8B59-431F-B37C-64221BCEFEA7}" presName="dstNode" presStyleLbl="node1" presStyleIdx="0" presStyleCnt="3"/>
      <dgm:spPr/>
    </dgm:pt>
    <dgm:pt modelId="{1B714851-FA9A-4010-8376-04D4CA95C14D}" type="pres">
      <dgm:prSet presAssocID="{44A5A4C9-847A-4D3E-9966-7F0BF4396A22}" presName="text_1" presStyleLbl="node1" presStyleIdx="0" presStyleCnt="3">
        <dgm:presLayoutVars>
          <dgm:bulletEnabled val="1"/>
        </dgm:presLayoutVars>
      </dgm:prSet>
      <dgm:spPr/>
    </dgm:pt>
    <dgm:pt modelId="{93C35B13-1A4D-454D-9BF1-7E1E2FE03344}" type="pres">
      <dgm:prSet presAssocID="{44A5A4C9-847A-4D3E-9966-7F0BF4396A22}" presName="accent_1" presStyleCnt="0"/>
      <dgm:spPr/>
    </dgm:pt>
    <dgm:pt modelId="{6D5B4D8C-63E3-48F1-8077-D60FF6B9D067}" type="pres">
      <dgm:prSet presAssocID="{44A5A4C9-847A-4D3E-9966-7F0BF4396A22}" presName="accentRepeatNode" presStyleLbl="solidFgAcc1" presStyleIdx="0" presStyleCnt="3"/>
      <dgm:spPr/>
    </dgm:pt>
    <dgm:pt modelId="{3886F915-F4BD-4A5E-80DC-C4DFFB8A6497}" type="pres">
      <dgm:prSet presAssocID="{594EE607-11CC-4121-B4F6-A123D354F344}" presName="text_2" presStyleLbl="node1" presStyleIdx="1" presStyleCnt="3" custLinFactNeighborY="1691">
        <dgm:presLayoutVars>
          <dgm:bulletEnabled val="1"/>
        </dgm:presLayoutVars>
      </dgm:prSet>
      <dgm:spPr/>
    </dgm:pt>
    <dgm:pt modelId="{F663E333-046F-4E78-967B-67AC96C69FDA}" type="pres">
      <dgm:prSet presAssocID="{594EE607-11CC-4121-B4F6-A123D354F344}" presName="accent_2" presStyleCnt="0"/>
      <dgm:spPr/>
    </dgm:pt>
    <dgm:pt modelId="{E4042E4E-87ED-4D9C-8602-5FFAABB89CEC}" type="pres">
      <dgm:prSet presAssocID="{594EE607-11CC-4121-B4F6-A123D354F344}" presName="accentRepeatNode" presStyleLbl="solidFgAcc1" presStyleIdx="1" presStyleCnt="3"/>
      <dgm:spPr/>
    </dgm:pt>
    <dgm:pt modelId="{803479AD-62A5-4519-8C10-6BE78E6AB799}" type="pres">
      <dgm:prSet presAssocID="{A3A9BF4F-4D58-48AE-9C24-67F703FDC9E9}" presName="text_3" presStyleLbl="node1" presStyleIdx="2" presStyleCnt="3">
        <dgm:presLayoutVars>
          <dgm:bulletEnabled val="1"/>
        </dgm:presLayoutVars>
      </dgm:prSet>
      <dgm:spPr/>
    </dgm:pt>
    <dgm:pt modelId="{8BA19C97-7C52-4E5F-A3F9-CB38B6205A98}" type="pres">
      <dgm:prSet presAssocID="{A3A9BF4F-4D58-48AE-9C24-67F703FDC9E9}" presName="accent_3" presStyleCnt="0"/>
      <dgm:spPr/>
    </dgm:pt>
    <dgm:pt modelId="{09194458-6655-4FA5-9F18-AF260068149D}" type="pres">
      <dgm:prSet presAssocID="{A3A9BF4F-4D58-48AE-9C24-67F703FDC9E9}" presName="accentRepeatNode" presStyleLbl="solidFgAcc1" presStyleIdx="2" presStyleCnt="3"/>
      <dgm:spPr/>
    </dgm:pt>
  </dgm:ptLst>
  <dgm:cxnLst>
    <dgm:cxn modelId="{C25EEE24-894D-4A81-A714-572BDC2026F9}" type="presOf" srcId="{A3A9BF4F-4D58-48AE-9C24-67F703FDC9E9}" destId="{803479AD-62A5-4519-8C10-6BE78E6AB799}" srcOrd="0" destOrd="0" presId="urn:microsoft.com/office/officeart/2008/layout/VerticalCurvedList"/>
    <dgm:cxn modelId="{4F69D166-BCC3-42C2-9386-DE0666C7710D}" type="presOf" srcId="{E99FACD0-8B59-431F-B37C-64221BCEFEA7}" destId="{E0F9812D-DAAC-40E2-B839-ED6C0B2E3F22}" srcOrd="0" destOrd="0" presId="urn:microsoft.com/office/officeart/2008/layout/VerticalCurvedList"/>
    <dgm:cxn modelId="{20736676-383D-4934-BF77-A1246FBFC025}" srcId="{E99FACD0-8B59-431F-B37C-64221BCEFEA7}" destId="{44A5A4C9-847A-4D3E-9966-7F0BF4396A22}" srcOrd="0" destOrd="0" parTransId="{1E574A53-EB8D-4C40-A03C-EC02DB5EE8DD}" sibTransId="{9D9A901E-0D57-4229-A84F-A07502B4FDE9}"/>
    <dgm:cxn modelId="{ADC799B2-F97C-4C4E-8318-FBC1FB62BF7C}" type="presOf" srcId="{44A5A4C9-847A-4D3E-9966-7F0BF4396A22}" destId="{1B714851-FA9A-4010-8376-04D4CA95C14D}" srcOrd="0" destOrd="0" presId="urn:microsoft.com/office/officeart/2008/layout/VerticalCurvedList"/>
    <dgm:cxn modelId="{BDE629C8-AC9E-4E20-9663-90B489BD83C9}" srcId="{E99FACD0-8B59-431F-B37C-64221BCEFEA7}" destId="{594EE607-11CC-4121-B4F6-A123D354F344}" srcOrd="1" destOrd="0" parTransId="{7EFAD703-AF65-4DE2-85FF-C9307D5D5073}" sibTransId="{25AE59F8-B09E-4F8B-BC77-404B10BC166A}"/>
    <dgm:cxn modelId="{57567CCD-7BB7-490C-8B69-4A434F573A06}" type="presOf" srcId="{9D9A901E-0D57-4229-A84F-A07502B4FDE9}" destId="{D6D3066F-7E08-4538-96B4-A729C9434F7B}" srcOrd="0" destOrd="0" presId="urn:microsoft.com/office/officeart/2008/layout/VerticalCurvedList"/>
    <dgm:cxn modelId="{A329B3E5-4478-4CA8-B6ED-F97744CB555A}" type="presOf" srcId="{594EE607-11CC-4121-B4F6-A123D354F344}" destId="{3886F915-F4BD-4A5E-80DC-C4DFFB8A6497}" srcOrd="0" destOrd="0" presId="urn:microsoft.com/office/officeart/2008/layout/VerticalCurvedList"/>
    <dgm:cxn modelId="{2EA10CF5-08FE-4AC6-B42B-C8D163643FA1}" srcId="{E99FACD0-8B59-431F-B37C-64221BCEFEA7}" destId="{A3A9BF4F-4D58-48AE-9C24-67F703FDC9E9}" srcOrd="2" destOrd="0" parTransId="{C999C7E0-DB56-411A-BF9D-ADCEF1DC6504}" sibTransId="{BF873A3A-08D6-4012-839E-4299554CB739}"/>
    <dgm:cxn modelId="{0C89B771-6CD1-4EC3-A820-6A4A88C4D17E}" type="presParOf" srcId="{E0F9812D-DAAC-40E2-B839-ED6C0B2E3F22}" destId="{86B2E78E-FD8C-4998-9FDC-74040DD628C3}" srcOrd="0" destOrd="0" presId="urn:microsoft.com/office/officeart/2008/layout/VerticalCurvedList"/>
    <dgm:cxn modelId="{7200ED16-B0CA-4891-9005-0B554AF642A6}" type="presParOf" srcId="{86B2E78E-FD8C-4998-9FDC-74040DD628C3}" destId="{9733234E-72BC-4D9A-BA91-92099855A3CD}" srcOrd="0" destOrd="0" presId="urn:microsoft.com/office/officeart/2008/layout/VerticalCurvedList"/>
    <dgm:cxn modelId="{61BAA12C-AF13-4F53-9555-A2D58674AB4A}" type="presParOf" srcId="{9733234E-72BC-4D9A-BA91-92099855A3CD}" destId="{36FF6392-933D-441E-B0FB-07631953E550}" srcOrd="0" destOrd="0" presId="urn:microsoft.com/office/officeart/2008/layout/VerticalCurvedList"/>
    <dgm:cxn modelId="{AFB09992-ED07-4161-95F0-D862A2B34C29}" type="presParOf" srcId="{9733234E-72BC-4D9A-BA91-92099855A3CD}" destId="{D6D3066F-7E08-4538-96B4-A729C9434F7B}" srcOrd="1" destOrd="0" presId="urn:microsoft.com/office/officeart/2008/layout/VerticalCurvedList"/>
    <dgm:cxn modelId="{9066FB8F-1E00-43C4-BCFB-CF0D984760E8}" type="presParOf" srcId="{9733234E-72BC-4D9A-BA91-92099855A3CD}" destId="{F50E0AC5-8B56-482B-8160-2F8B48BFED5B}" srcOrd="2" destOrd="0" presId="urn:microsoft.com/office/officeart/2008/layout/VerticalCurvedList"/>
    <dgm:cxn modelId="{B9FB9066-2B80-4FA2-927A-AAD485C00EB4}" type="presParOf" srcId="{9733234E-72BC-4D9A-BA91-92099855A3CD}" destId="{4AAFCD6A-08E8-4B8A-9BD2-69E25B618B37}" srcOrd="3" destOrd="0" presId="urn:microsoft.com/office/officeart/2008/layout/VerticalCurvedList"/>
    <dgm:cxn modelId="{B6B05AAD-D8C7-4880-A4F3-FD9A42B9BDFE}" type="presParOf" srcId="{86B2E78E-FD8C-4998-9FDC-74040DD628C3}" destId="{1B714851-FA9A-4010-8376-04D4CA95C14D}" srcOrd="1" destOrd="0" presId="urn:microsoft.com/office/officeart/2008/layout/VerticalCurvedList"/>
    <dgm:cxn modelId="{E2EE946F-C8BF-46D0-B5AD-903E4BDF83E6}" type="presParOf" srcId="{86B2E78E-FD8C-4998-9FDC-74040DD628C3}" destId="{93C35B13-1A4D-454D-9BF1-7E1E2FE03344}" srcOrd="2" destOrd="0" presId="urn:microsoft.com/office/officeart/2008/layout/VerticalCurvedList"/>
    <dgm:cxn modelId="{D1004120-B64C-4C66-A873-6188A165BE10}" type="presParOf" srcId="{93C35B13-1A4D-454D-9BF1-7E1E2FE03344}" destId="{6D5B4D8C-63E3-48F1-8077-D60FF6B9D067}" srcOrd="0" destOrd="0" presId="urn:microsoft.com/office/officeart/2008/layout/VerticalCurvedList"/>
    <dgm:cxn modelId="{DF829C8F-A7E6-4721-A357-2C4B04F95073}" type="presParOf" srcId="{86B2E78E-FD8C-4998-9FDC-74040DD628C3}" destId="{3886F915-F4BD-4A5E-80DC-C4DFFB8A6497}" srcOrd="3" destOrd="0" presId="urn:microsoft.com/office/officeart/2008/layout/VerticalCurvedList"/>
    <dgm:cxn modelId="{9F68F888-2BBA-4D4E-B51B-93079FAF018C}" type="presParOf" srcId="{86B2E78E-FD8C-4998-9FDC-74040DD628C3}" destId="{F663E333-046F-4E78-967B-67AC96C69FDA}" srcOrd="4" destOrd="0" presId="urn:microsoft.com/office/officeart/2008/layout/VerticalCurvedList"/>
    <dgm:cxn modelId="{2DD56B40-C504-4BD5-9AC4-AA6219CA1B4A}" type="presParOf" srcId="{F663E333-046F-4E78-967B-67AC96C69FDA}" destId="{E4042E4E-87ED-4D9C-8602-5FFAABB89CEC}" srcOrd="0" destOrd="0" presId="urn:microsoft.com/office/officeart/2008/layout/VerticalCurvedList"/>
    <dgm:cxn modelId="{09C2D836-CC2C-4E50-937A-450EAC5B80A4}" type="presParOf" srcId="{86B2E78E-FD8C-4998-9FDC-74040DD628C3}" destId="{803479AD-62A5-4519-8C10-6BE78E6AB799}" srcOrd="5" destOrd="0" presId="urn:microsoft.com/office/officeart/2008/layout/VerticalCurvedList"/>
    <dgm:cxn modelId="{E036E9A4-C54F-443A-9C87-7B0A6C2B60DF}" type="presParOf" srcId="{86B2E78E-FD8C-4998-9FDC-74040DD628C3}" destId="{8BA19C97-7C52-4E5F-A3F9-CB38B6205A98}" srcOrd="6" destOrd="0" presId="urn:microsoft.com/office/officeart/2008/layout/VerticalCurvedList"/>
    <dgm:cxn modelId="{A15C8D95-EF02-4FF7-B1E5-E45CCB323F42}" type="presParOf" srcId="{8BA19C97-7C52-4E5F-A3F9-CB38B6205A98}" destId="{09194458-6655-4FA5-9F18-AF260068149D}"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A11FDF-0783-4EAE-A7BF-3A77D06BDF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78B2B03-6177-4765-98CF-8A8BD075CB71}">
      <dgm:prSet phldrT="[Text]"/>
      <dgm:spPr/>
      <dgm:t>
        <a:bodyPr/>
        <a:lstStyle/>
        <a:p>
          <a:r>
            <a:rPr lang="en-US" dirty="0"/>
            <a:t>Housing</a:t>
          </a:r>
        </a:p>
      </dgm:t>
    </dgm:pt>
    <dgm:pt modelId="{8E3634CF-6718-4142-ABD2-051171D37DBF}" type="parTrans" cxnId="{0BD29688-6D02-4AA6-8216-9D5AA598C9F6}">
      <dgm:prSet/>
      <dgm:spPr/>
      <dgm:t>
        <a:bodyPr/>
        <a:lstStyle/>
        <a:p>
          <a:endParaRPr lang="en-US"/>
        </a:p>
      </dgm:t>
    </dgm:pt>
    <dgm:pt modelId="{091C2D4C-6F4B-4A36-BD8C-DCD797AE5BC8}" type="sibTrans" cxnId="{0BD29688-6D02-4AA6-8216-9D5AA598C9F6}">
      <dgm:prSet/>
      <dgm:spPr/>
      <dgm:t>
        <a:bodyPr/>
        <a:lstStyle/>
        <a:p>
          <a:endParaRPr lang="en-US"/>
        </a:p>
      </dgm:t>
    </dgm:pt>
    <dgm:pt modelId="{41B1448E-9675-4CB4-849B-F0EE9D19625D}">
      <dgm:prSet phldrT="[Text]"/>
      <dgm:spPr/>
      <dgm:t>
        <a:bodyPr/>
        <a:lstStyle/>
        <a:p>
          <a:r>
            <a:rPr lang="en-US" dirty="0"/>
            <a:t>Largest resource needed to reduce homelessness</a:t>
          </a:r>
        </a:p>
      </dgm:t>
    </dgm:pt>
    <dgm:pt modelId="{1003C710-AFCF-46A9-B2C5-20868F2523A3}" type="parTrans" cxnId="{2C88FC30-1FF2-4183-966B-6AA7456217E3}">
      <dgm:prSet/>
      <dgm:spPr/>
      <dgm:t>
        <a:bodyPr/>
        <a:lstStyle/>
        <a:p>
          <a:endParaRPr lang="en-US"/>
        </a:p>
      </dgm:t>
    </dgm:pt>
    <dgm:pt modelId="{94273BB7-4448-4AEC-940F-3B8A65EB1E4F}" type="sibTrans" cxnId="{2C88FC30-1FF2-4183-966B-6AA7456217E3}">
      <dgm:prSet/>
      <dgm:spPr/>
      <dgm:t>
        <a:bodyPr/>
        <a:lstStyle/>
        <a:p>
          <a:endParaRPr lang="en-US"/>
        </a:p>
      </dgm:t>
    </dgm:pt>
    <dgm:pt modelId="{328B8F3F-13B3-4DD5-AEF1-D013874FCA57}">
      <dgm:prSet phldrT="[Text]"/>
      <dgm:spPr/>
      <dgm:t>
        <a:bodyPr/>
        <a:lstStyle/>
        <a:p>
          <a:r>
            <a:rPr lang="en-US" dirty="0"/>
            <a:t>78,000 rental units needed</a:t>
          </a:r>
        </a:p>
      </dgm:t>
    </dgm:pt>
    <dgm:pt modelId="{E22EED1E-E2CD-4764-AE8E-304EBADD2F0D}" type="parTrans" cxnId="{593583A6-657F-4D81-8046-E0CBEE646130}">
      <dgm:prSet/>
      <dgm:spPr/>
      <dgm:t>
        <a:bodyPr/>
        <a:lstStyle/>
        <a:p>
          <a:endParaRPr lang="en-US"/>
        </a:p>
      </dgm:t>
    </dgm:pt>
    <dgm:pt modelId="{7F1BD466-0878-402B-A191-092477CF9260}" type="sibTrans" cxnId="{593583A6-657F-4D81-8046-E0CBEE646130}">
      <dgm:prSet/>
      <dgm:spPr/>
      <dgm:t>
        <a:bodyPr/>
        <a:lstStyle/>
        <a:p>
          <a:endParaRPr lang="en-US"/>
        </a:p>
      </dgm:t>
    </dgm:pt>
    <dgm:pt modelId="{F9536900-2AA6-4D07-84E9-655683EEAA92}" type="pres">
      <dgm:prSet presAssocID="{DBA11FDF-0783-4EAE-A7BF-3A77D06BDFEC}" presName="Name0" presStyleCnt="0">
        <dgm:presLayoutVars>
          <dgm:dir/>
          <dgm:animLvl val="lvl"/>
          <dgm:resizeHandles val="exact"/>
        </dgm:presLayoutVars>
      </dgm:prSet>
      <dgm:spPr/>
    </dgm:pt>
    <dgm:pt modelId="{AC82AC11-5174-4CA7-ADBB-5612F88A5D02}" type="pres">
      <dgm:prSet presAssocID="{B78B2B03-6177-4765-98CF-8A8BD075CB71}" presName="composite" presStyleCnt="0"/>
      <dgm:spPr/>
    </dgm:pt>
    <dgm:pt modelId="{8B5450AF-0981-4281-85D6-9A8A4766249F}" type="pres">
      <dgm:prSet presAssocID="{B78B2B03-6177-4765-98CF-8A8BD075CB71}" presName="parTx" presStyleLbl="alignNode1" presStyleIdx="0" presStyleCnt="1">
        <dgm:presLayoutVars>
          <dgm:chMax val="0"/>
          <dgm:chPref val="0"/>
          <dgm:bulletEnabled val="1"/>
        </dgm:presLayoutVars>
      </dgm:prSet>
      <dgm:spPr/>
    </dgm:pt>
    <dgm:pt modelId="{BD0A6DD2-B3A7-439D-A6C5-949DAE41603B}" type="pres">
      <dgm:prSet presAssocID="{B78B2B03-6177-4765-98CF-8A8BD075CB71}" presName="desTx" presStyleLbl="alignAccFollowNode1" presStyleIdx="0" presStyleCnt="1">
        <dgm:presLayoutVars>
          <dgm:bulletEnabled val="1"/>
        </dgm:presLayoutVars>
      </dgm:prSet>
      <dgm:spPr/>
    </dgm:pt>
  </dgm:ptLst>
  <dgm:cxnLst>
    <dgm:cxn modelId="{2611D307-A7D7-41CD-8DD5-2C58DA15AC96}" type="presOf" srcId="{DBA11FDF-0783-4EAE-A7BF-3A77D06BDFEC}" destId="{F9536900-2AA6-4D07-84E9-655683EEAA92}" srcOrd="0" destOrd="0" presId="urn:microsoft.com/office/officeart/2005/8/layout/hList1"/>
    <dgm:cxn modelId="{2C88FC30-1FF2-4183-966B-6AA7456217E3}" srcId="{B78B2B03-6177-4765-98CF-8A8BD075CB71}" destId="{41B1448E-9675-4CB4-849B-F0EE9D19625D}" srcOrd="0" destOrd="0" parTransId="{1003C710-AFCF-46A9-B2C5-20868F2523A3}" sibTransId="{94273BB7-4448-4AEC-940F-3B8A65EB1E4F}"/>
    <dgm:cxn modelId="{E5521161-C6EF-41F6-AE4A-8F9372112CDA}" type="presOf" srcId="{328B8F3F-13B3-4DD5-AEF1-D013874FCA57}" destId="{BD0A6DD2-B3A7-439D-A6C5-949DAE41603B}" srcOrd="0" destOrd="1" presId="urn:microsoft.com/office/officeart/2005/8/layout/hList1"/>
    <dgm:cxn modelId="{800FC245-DAB9-40EB-BE7A-D6CBCE693EA3}" type="presOf" srcId="{B78B2B03-6177-4765-98CF-8A8BD075CB71}" destId="{8B5450AF-0981-4281-85D6-9A8A4766249F}" srcOrd="0" destOrd="0" presId="urn:microsoft.com/office/officeart/2005/8/layout/hList1"/>
    <dgm:cxn modelId="{0BD29688-6D02-4AA6-8216-9D5AA598C9F6}" srcId="{DBA11FDF-0783-4EAE-A7BF-3A77D06BDFEC}" destId="{B78B2B03-6177-4765-98CF-8A8BD075CB71}" srcOrd="0" destOrd="0" parTransId="{8E3634CF-6718-4142-ABD2-051171D37DBF}" sibTransId="{091C2D4C-6F4B-4A36-BD8C-DCD797AE5BC8}"/>
    <dgm:cxn modelId="{593583A6-657F-4D81-8046-E0CBEE646130}" srcId="{B78B2B03-6177-4765-98CF-8A8BD075CB71}" destId="{328B8F3F-13B3-4DD5-AEF1-D013874FCA57}" srcOrd="1" destOrd="0" parTransId="{E22EED1E-E2CD-4764-AE8E-304EBADD2F0D}" sibTransId="{7F1BD466-0878-402B-A191-092477CF9260}"/>
    <dgm:cxn modelId="{9BD160E1-BED0-4505-AAD3-BB7B22B1FFB5}" type="presOf" srcId="{41B1448E-9675-4CB4-849B-F0EE9D19625D}" destId="{BD0A6DD2-B3A7-439D-A6C5-949DAE41603B}" srcOrd="0" destOrd="0" presId="urn:microsoft.com/office/officeart/2005/8/layout/hList1"/>
    <dgm:cxn modelId="{A747654C-FC09-4958-9F07-FB5D18FB79F1}" type="presParOf" srcId="{F9536900-2AA6-4D07-84E9-655683EEAA92}" destId="{AC82AC11-5174-4CA7-ADBB-5612F88A5D02}" srcOrd="0" destOrd="0" presId="urn:microsoft.com/office/officeart/2005/8/layout/hList1"/>
    <dgm:cxn modelId="{4973CF8C-9490-4A50-9C65-7D6D3C4CF1F1}" type="presParOf" srcId="{AC82AC11-5174-4CA7-ADBB-5612F88A5D02}" destId="{8B5450AF-0981-4281-85D6-9A8A4766249F}" srcOrd="0" destOrd="0" presId="urn:microsoft.com/office/officeart/2005/8/layout/hList1"/>
    <dgm:cxn modelId="{AF3165A4-0745-4570-A592-1E1EB2F3DDE0}" type="presParOf" srcId="{AC82AC11-5174-4CA7-ADBB-5612F88A5D02}" destId="{BD0A6DD2-B3A7-439D-A6C5-949DAE41603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99FACD0-8B59-431F-B37C-64221BCEFEA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4A5A4C9-847A-4D3E-9966-7F0BF4396A22}">
      <dgm:prSet phldrT="[Text]"/>
      <dgm:spPr/>
      <dgm:t>
        <a:bodyPr/>
        <a:lstStyle/>
        <a:p>
          <a:r>
            <a:rPr lang="en-US" dirty="0"/>
            <a:t>Expand all levels of housing within the tiered service delivery system</a:t>
          </a:r>
        </a:p>
      </dgm:t>
    </dgm:pt>
    <dgm:pt modelId="{1E574A53-EB8D-4C40-A03C-EC02DB5EE8DD}" type="parTrans" cxnId="{20736676-383D-4934-BF77-A1246FBFC025}">
      <dgm:prSet/>
      <dgm:spPr/>
      <dgm:t>
        <a:bodyPr/>
        <a:lstStyle/>
        <a:p>
          <a:endParaRPr lang="en-US"/>
        </a:p>
      </dgm:t>
    </dgm:pt>
    <dgm:pt modelId="{9D9A901E-0D57-4229-A84F-A07502B4FDE9}" type="sibTrans" cxnId="{20736676-383D-4934-BF77-A1246FBFC025}">
      <dgm:prSet/>
      <dgm:spPr/>
      <dgm:t>
        <a:bodyPr/>
        <a:lstStyle/>
        <a:p>
          <a:endParaRPr lang="en-US"/>
        </a:p>
      </dgm:t>
    </dgm:pt>
    <dgm:pt modelId="{594EE607-11CC-4121-B4F6-A123D354F344}">
      <dgm:prSet phldrT="[Text]"/>
      <dgm:spPr/>
      <dgm:t>
        <a:bodyPr/>
        <a:lstStyle/>
        <a:p>
          <a:r>
            <a:rPr lang="en-US" dirty="0"/>
            <a:t>Create incentives to retain and increase property owner participation</a:t>
          </a:r>
        </a:p>
      </dgm:t>
    </dgm:pt>
    <dgm:pt modelId="{7EFAD703-AF65-4DE2-85FF-C9307D5D5073}" type="parTrans" cxnId="{BDE629C8-AC9E-4E20-9663-90B489BD83C9}">
      <dgm:prSet/>
      <dgm:spPr/>
      <dgm:t>
        <a:bodyPr/>
        <a:lstStyle/>
        <a:p>
          <a:endParaRPr lang="en-US"/>
        </a:p>
      </dgm:t>
    </dgm:pt>
    <dgm:pt modelId="{25AE59F8-B09E-4F8B-BC77-404B10BC166A}" type="sibTrans" cxnId="{BDE629C8-AC9E-4E20-9663-90B489BD83C9}">
      <dgm:prSet/>
      <dgm:spPr/>
      <dgm:t>
        <a:bodyPr/>
        <a:lstStyle/>
        <a:p>
          <a:endParaRPr lang="en-US"/>
        </a:p>
      </dgm:t>
    </dgm:pt>
    <dgm:pt modelId="{A3A9BF4F-4D58-48AE-9C24-67F703FDC9E9}">
      <dgm:prSet phldrT="[Text]"/>
      <dgm:spPr/>
      <dgm:t>
        <a:bodyPr/>
        <a:lstStyle/>
        <a:p>
          <a:r>
            <a:rPr lang="en-US" dirty="0"/>
            <a:t>Purchase vacant multi-unit properties for non-congregate housing options</a:t>
          </a:r>
        </a:p>
      </dgm:t>
    </dgm:pt>
    <dgm:pt modelId="{C999C7E0-DB56-411A-BF9D-ADCEF1DC6504}" type="parTrans" cxnId="{2EA10CF5-08FE-4AC6-B42B-C8D163643FA1}">
      <dgm:prSet/>
      <dgm:spPr/>
      <dgm:t>
        <a:bodyPr/>
        <a:lstStyle/>
        <a:p>
          <a:endParaRPr lang="en-US"/>
        </a:p>
      </dgm:t>
    </dgm:pt>
    <dgm:pt modelId="{BF873A3A-08D6-4012-839E-4299554CB739}" type="sibTrans" cxnId="{2EA10CF5-08FE-4AC6-B42B-C8D163643FA1}">
      <dgm:prSet/>
      <dgm:spPr/>
      <dgm:t>
        <a:bodyPr/>
        <a:lstStyle/>
        <a:p>
          <a:endParaRPr lang="en-US"/>
        </a:p>
      </dgm:t>
    </dgm:pt>
    <dgm:pt modelId="{D47BD009-B585-47F2-9C31-B797595CA8A1}">
      <dgm:prSet/>
      <dgm:spPr/>
      <dgm:t>
        <a:bodyPr/>
        <a:lstStyle/>
        <a:p>
          <a:r>
            <a:rPr lang="en-US" dirty="0"/>
            <a:t>Expand affordable housing partnerships and case management services </a:t>
          </a:r>
        </a:p>
      </dgm:t>
    </dgm:pt>
    <dgm:pt modelId="{71EBF423-1D0D-4554-842E-EA1736EE3DA5}" type="parTrans" cxnId="{C878FEC4-E704-400F-9525-B6E8897D81F3}">
      <dgm:prSet/>
      <dgm:spPr/>
    </dgm:pt>
    <dgm:pt modelId="{A249B8ED-655D-43B2-AB95-2D365E275560}" type="sibTrans" cxnId="{C878FEC4-E704-400F-9525-B6E8897D81F3}">
      <dgm:prSet/>
      <dgm:spPr/>
    </dgm:pt>
    <dgm:pt modelId="{5D4261C4-005C-445B-8D58-6BAFED209250}">
      <dgm:prSet/>
      <dgm:spPr/>
      <dgm:t>
        <a:bodyPr/>
        <a:lstStyle/>
        <a:p>
          <a:r>
            <a:rPr lang="en-US" dirty="0"/>
            <a:t>Increase shallow subsidies and housing vouchers</a:t>
          </a:r>
        </a:p>
      </dgm:t>
    </dgm:pt>
    <dgm:pt modelId="{7A5C76CB-FEF1-450D-93CA-EA4DA3B17A88}" type="parTrans" cxnId="{F0F33B01-D28E-42BB-92BA-CA0E28D56CBD}">
      <dgm:prSet/>
      <dgm:spPr/>
    </dgm:pt>
    <dgm:pt modelId="{951032B0-3587-4A4A-8E4E-E42BF5C62686}" type="sibTrans" cxnId="{F0F33B01-D28E-42BB-92BA-CA0E28D56CBD}">
      <dgm:prSet/>
      <dgm:spPr/>
    </dgm:pt>
    <dgm:pt modelId="{6E61EAFF-408A-4906-8263-2CD7CA873AD9}">
      <dgm:prSet/>
      <dgm:spPr/>
      <dgm:t>
        <a:bodyPr/>
        <a:lstStyle/>
        <a:p>
          <a:r>
            <a:rPr lang="en-US" dirty="0"/>
            <a:t>Maintain affordability for housing through HUD and jurisdictional sponsored programming</a:t>
          </a:r>
        </a:p>
      </dgm:t>
    </dgm:pt>
    <dgm:pt modelId="{546BB7BF-CE34-4798-A383-6CE65A027955}" type="parTrans" cxnId="{FF7194FC-29CD-4D1E-8F35-8685241A7232}">
      <dgm:prSet/>
      <dgm:spPr/>
    </dgm:pt>
    <dgm:pt modelId="{59A456A8-A881-48D6-B1E2-E2A9A8E9A3FA}" type="sibTrans" cxnId="{FF7194FC-29CD-4D1E-8F35-8685241A7232}">
      <dgm:prSet/>
      <dgm:spPr/>
    </dgm:pt>
    <dgm:pt modelId="{E0F9812D-DAAC-40E2-B839-ED6C0B2E3F22}" type="pres">
      <dgm:prSet presAssocID="{E99FACD0-8B59-431F-B37C-64221BCEFEA7}" presName="Name0" presStyleCnt="0">
        <dgm:presLayoutVars>
          <dgm:chMax val="7"/>
          <dgm:chPref val="7"/>
          <dgm:dir/>
        </dgm:presLayoutVars>
      </dgm:prSet>
      <dgm:spPr/>
    </dgm:pt>
    <dgm:pt modelId="{86B2E78E-FD8C-4998-9FDC-74040DD628C3}" type="pres">
      <dgm:prSet presAssocID="{E99FACD0-8B59-431F-B37C-64221BCEFEA7}" presName="Name1" presStyleCnt="0"/>
      <dgm:spPr/>
    </dgm:pt>
    <dgm:pt modelId="{9733234E-72BC-4D9A-BA91-92099855A3CD}" type="pres">
      <dgm:prSet presAssocID="{E99FACD0-8B59-431F-B37C-64221BCEFEA7}" presName="cycle" presStyleCnt="0"/>
      <dgm:spPr/>
    </dgm:pt>
    <dgm:pt modelId="{36FF6392-933D-441E-B0FB-07631953E550}" type="pres">
      <dgm:prSet presAssocID="{E99FACD0-8B59-431F-B37C-64221BCEFEA7}" presName="srcNode" presStyleLbl="node1" presStyleIdx="0" presStyleCnt="6"/>
      <dgm:spPr/>
    </dgm:pt>
    <dgm:pt modelId="{D6D3066F-7E08-4538-96B4-A729C9434F7B}" type="pres">
      <dgm:prSet presAssocID="{E99FACD0-8B59-431F-B37C-64221BCEFEA7}" presName="conn" presStyleLbl="parChTrans1D2" presStyleIdx="0" presStyleCnt="1"/>
      <dgm:spPr/>
    </dgm:pt>
    <dgm:pt modelId="{F50E0AC5-8B56-482B-8160-2F8B48BFED5B}" type="pres">
      <dgm:prSet presAssocID="{E99FACD0-8B59-431F-B37C-64221BCEFEA7}" presName="extraNode" presStyleLbl="node1" presStyleIdx="0" presStyleCnt="6"/>
      <dgm:spPr/>
    </dgm:pt>
    <dgm:pt modelId="{4AAFCD6A-08E8-4B8A-9BD2-69E25B618B37}" type="pres">
      <dgm:prSet presAssocID="{E99FACD0-8B59-431F-B37C-64221BCEFEA7}" presName="dstNode" presStyleLbl="node1" presStyleIdx="0" presStyleCnt="6"/>
      <dgm:spPr/>
    </dgm:pt>
    <dgm:pt modelId="{1B714851-FA9A-4010-8376-04D4CA95C14D}" type="pres">
      <dgm:prSet presAssocID="{44A5A4C9-847A-4D3E-9966-7F0BF4396A22}" presName="text_1" presStyleLbl="node1" presStyleIdx="0" presStyleCnt="6">
        <dgm:presLayoutVars>
          <dgm:bulletEnabled val="1"/>
        </dgm:presLayoutVars>
      </dgm:prSet>
      <dgm:spPr/>
    </dgm:pt>
    <dgm:pt modelId="{93C35B13-1A4D-454D-9BF1-7E1E2FE03344}" type="pres">
      <dgm:prSet presAssocID="{44A5A4C9-847A-4D3E-9966-7F0BF4396A22}" presName="accent_1" presStyleCnt="0"/>
      <dgm:spPr/>
    </dgm:pt>
    <dgm:pt modelId="{6D5B4D8C-63E3-48F1-8077-D60FF6B9D067}" type="pres">
      <dgm:prSet presAssocID="{44A5A4C9-847A-4D3E-9966-7F0BF4396A22}" presName="accentRepeatNode" presStyleLbl="solidFgAcc1" presStyleIdx="0" presStyleCnt="6"/>
      <dgm:spPr/>
    </dgm:pt>
    <dgm:pt modelId="{3886F915-F4BD-4A5E-80DC-C4DFFB8A6497}" type="pres">
      <dgm:prSet presAssocID="{594EE607-11CC-4121-B4F6-A123D354F344}" presName="text_2" presStyleLbl="node1" presStyleIdx="1" presStyleCnt="6" custLinFactNeighborY="1691">
        <dgm:presLayoutVars>
          <dgm:bulletEnabled val="1"/>
        </dgm:presLayoutVars>
      </dgm:prSet>
      <dgm:spPr/>
    </dgm:pt>
    <dgm:pt modelId="{F663E333-046F-4E78-967B-67AC96C69FDA}" type="pres">
      <dgm:prSet presAssocID="{594EE607-11CC-4121-B4F6-A123D354F344}" presName="accent_2" presStyleCnt="0"/>
      <dgm:spPr/>
    </dgm:pt>
    <dgm:pt modelId="{E4042E4E-87ED-4D9C-8602-5FFAABB89CEC}" type="pres">
      <dgm:prSet presAssocID="{594EE607-11CC-4121-B4F6-A123D354F344}" presName="accentRepeatNode" presStyleLbl="solidFgAcc1" presStyleIdx="1" presStyleCnt="6"/>
      <dgm:spPr/>
    </dgm:pt>
    <dgm:pt modelId="{803479AD-62A5-4519-8C10-6BE78E6AB799}" type="pres">
      <dgm:prSet presAssocID="{A3A9BF4F-4D58-48AE-9C24-67F703FDC9E9}" presName="text_3" presStyleLbl="node1" presStyleIdx="2" presStyleCnt="6">
        <dgm:presLayoutVars>
          <dgm:bulletEnabled val="1"/>
        </dgm:presLayoutVars>
      </dgm:prSet>
      <dgm:spPr/>
    </dgm:pt>
    <dgm:pt modelId="{8BA19C97-7C52-4E5F-A3F9-CB38B6205A98}" type="pres">
      <dgm:prSet presAssocID="{A3A9BF4F-4D58-48AE-9C24-67F703FDC9E9}" presName="accent_3" presStyleCnt="0"/>
      <dgm:spPr/>
    </dgm:pt>
    <dgm:pt modelId="{09194458-6655-4FA5-9F18-AF260068149D}" type="pres">
      <dgm:prSet presAssocID="{A3A9BF4F-4D58-48AE-9C24-67F703FDC9E9}" presName="accentRepeatNode" presStyleLbl="solidFgAcc1" presStyleIdx="2" presStyleCnt="6"/>
      <dgm:spPr/>
    </dgm:pt>
    <dgm:pt modelId="{535AF615-A6B4-4962-A18C-7C83986CB3C3}" type="pres">
      <dgm:prSet presAssocID="{D47BD009-B585-47F2-9C31-B797595CA8A1}" presName="text_4" presStyleLbl="node1" presStyleIdx="3" presStyleCnt="6">
        <dgm:presLayoutVars>
          <dgm:bulletEnabled val="1"/>
        </dgm:presLayoutVars>
      </dgm:prSet>
      <dgm:spPr/>
    </dgm:pt>
    <dgm:pt modelId="{4C0F36E0-C424-4992-9BBF-58AE68F1ECF3}" type="pres">
      <dgm:prSet presAssocID="{D47BD009-B585-47F2-9C31-B797595CA8A1}" presName="accent_4" presStyleCnt="0"/>
      <dgm:spPr/>
    </dgm:pt>
    <dgm:pt modelId="{1BFF3CA7-8300-4A97-BCD2-87B52F145B4C}" type="pres">
      <dgm:prSet presAssocID="{D47BD009-B585-47F2-9C31-B797595CA8A1}" presName="accentRepeatNode" presStyleLbl="solidFgAcc1" presStyleIdx="3" presStyleCnt="6"/>
      <dgm:spPr/>
    </dgm:pt>
    <dgm:pt modelId="{09CE4823-3627-42BB-814A-12130A28E45D}" type="pres">
      <dgm:prSet presAssocID="{5D4261C4-005C-445B-8D58-6BAFED209250}" presName="text_5" presStyleLbl="node1" presStyleIdx="4" presStyleCnt="6">
        <dgm:presLayoutVars>
          <dgm:bulletEnabled val="1"/>
        </dgm:presLayoutVars>
      </dgm:prSet>
      <dgm:spPr/>
    </dgm:pt>
    <dgm:pt modelId="{9A641121-5F9F-4ACB-BF7E-DDC38A682D41}" type="pres">
      <dgm:prSet presAssocID="{5D4261C4-005C-445B-8D58-6BAFED209250}" presName="accent_5" presStyleCnt="0"/>
      <dgm:spPr/>
    </dgm:pt>
    <dgm:pt modelId="{25FD9576-6F32-4922-AB52-5731E0A7C26D}" type="pres">
      <dgm:prSet presAssocID="{5D4261C4-005C-445B-8D58-6BAFED209250}" presName="accentRepeatNode" presStyleLbl="solidFgAcc1" presStyleIdx="4" presStyleCnt="6"/>
      <dgm:spPr/>
    </dgm:pt>
    <dgm:pt modelId="{FDCAC407-6314-40A7-B2DF-68CE18CBCB2F}" type="pres">
      <dgm:prSet presAssocID="{6E61EAFF-408A-4906-8263-2CD7CA873AD9}" presName="text_6" presStyleLbl="node1" presStyleIdx="5" presStyleCnt="6">
        <dgm:presLayoutVars>
          <dgm:bulletEnabled val="1"/>
        </dgm:presLayoutVars>
      </dgm:prSet>
      <dgm:spPr/>
    </dgm:pt>
    <dgm:pt modelId="{69495E34-891D-46C7-8434-17A1E869A969}" type="pres">
      <dgm:prSet presAssocID="{6E61EAFF-408A-4906-8263-2CD7CA873AD9}" presName="accent_6" presStyleCnt="0"/>
      <dgm:spPr/>
    </dgm:pt>
    <dgm:pt modelId="{F580B99C-D6D0-4803-A9F1-73B962690C05}" type="pres">
      <dgm:prSet presAssocID="{6E61EAFF-408A-4906-8263-2CD7CA873AD9}" presName="accentRepeatNode" presStyleLbl="solidFgAcc1" presStyleIdx="5" presStyleCnt="6"/>
      <dgm:spPr/>
    </dgm:pt>
  </dgm:ptLst>
  <dgm:cxnLst>
    <dgm:cxn modelId="{F0F33B01-D28E-42BB-92BA-CA0E28D56CBD}" srcId="{E99FACD0-8B59-431F-B37C-64221BCEFEA7}" destId="{5D4261C4-005C-445B-8D58-6BAFED209250}" srcOrd="4" destOrd="0" parTransId="{7A5C76CB-FEF1-450D-93CA-EA4DA3B17A88}" sibTransId="{951032B0-3587-4A4A-8E4E-E42BF5C62686}"/>
    <dgm:cxn modelId="{8E6D0203-F627-4E29-BCC6-674DE72C8748}" type="presOf" srcId="{6E61EAFF-408A-4906-8263-2CD7CA873AD9}" destId="{FDCAC407-6314-40A7-B2DF-68CE18CBCB2F}" srcOrd="0" destOrd="0" presId="urn:microsoft.com/office/officeart/2008/layout/VerticalCurvedList"/>
    <dgm:cxn modelId="{C25EEE24-894D-4A81-A714-572BDC2026F9}" type="presOf" srcId="{A3A9BF4F-4D58-48AE-9C24-67F703FDC9E9}" destId="{803479AD-62A5-4519-8C10-6BE78E6AB799}" srcOrd="0" destOrd="0" presId="urn:microsoft.com/office/officeart/2008/layout/VerticalCurvedList"/>
    <dgm:cxn modelId="{C441ED2D-42C8-424F-A66D-6D4D35A0575F}" type="presOf" srcId="{5D4261C4-005C-445B-8D58-6BAFED209250}" destId="{09CE4823-3627-42BB-814A-12130A28E45D}" srcOrd="0" destOrd="0" presId="urn:microsoft.com/office/officeart/2008/layout/VerticalCurvedList"/>
    <dgm:cxn modelId="{4120C32E-283A-4D2B-8E2D-AC6C0101FF4D}" type="presOf" srcId="{D47BD009-B585-47F2-9C31-B797595CA8A1}" destId="{535AF615-A6B4-4962-A18C-7C83986CB3C3}" srcOrd="0" destOrd="0" presId="urn:microsoft.com/office/officeart/2008/layout/VerticalCurvedList"/>
    <dgm:cxn modelId="{4F69D166-BCC3-42C2-9386-DE0666C7710D}" type="presOf" srcId="{E99FACD0-8B59-431F-B37C-64221BCEFEA7}" destId="{E0F9812D-DAAC-40E2-B839-ED6C0B2E3F22}" srcOrd="0" destOrd="0" presId="urn:microsoft.com/office/officeart/2008/layout/VerticalCurvedList"/>
    <dgm:cxn modelId="{20736676-383D-4934-BF77-A1246FBFC025}" srcId="{E99FACD0-8B59-431F-B37C-64221BCEFEA7}" destId="{44A5A4C9-847A-4D3E-9966-7F0BF4396A22}" srcOrd="0" destOrd="0" parTransId="{1E574A53-EB8D-4C40-A03C-EC02DB5EE8DD}" sibTransId="{9D9A901E-0D57-4229-A84F-A07502B4FDE9}"/>
    <dgm:cxn modelId="{ADC799B2-F97C-4C4E-8318-FBC1FB62BF7C}" type="presOf" srcId="{44A5A4C9-847A-4D3E-9966-7F0BF4396A22}" destId="{1B714851-FA9A-4010-8376-04D4CA95C14D}" srcOrd="0" destOrd="0" presId="urn:microsoft.com/office/officeart/2008/layout/VerticalCurvedList"/>
    <dgm:cxn modelId="{C878FEC4-E704-400F-9525-B6E8897D81F3}" srcId="{E99FACD0-8B59-431F-B37C-64221BCEFEA7}" destId="{D47BD009-B585-47F2-9C31-B797595CA8A1}" srcOrd="3" destOrd="0" parTransId="{71EBF423-1D0D-4554-842E-EA1736EE3DA5}" sibTransId="{A249B8ED-655D-43B2-AB95-2D365E275560}"/>
    <dgm:cxn modelId="{BDE629C8-AC9E-4E20-9663-90B489BD83C9}" srcId="{E99FACD0-8B59-431F-B37C-64221BCEFEA7}" destId="{594EE607-11CC-4121-B4F6-A123D354F344}" srcOrd="1" destOrd="0" parTransId="{7EFAD703-AF65-4DE2-85FF-C9307D5D5073}" sibTransId="{25AE59F8-B09E-4F8B-BC77-404B10BC166A}"/>
    <dgm:cxn modelId="{57567CCD-7BB7-490C-8B69-4A434F573A06}" type="presOf" srcId="{9D9A901E-0D57-4229-A84F-A07502B4FDE9}" destId="{D6D3066F-7E08-4538-96B4-A729C9434F7B}" srcOrd="0" destOrd="0" presId="urn:microsoft.com/office/officeart/2008/layout/VerticalCurvedList"/>
    <dgm:cxn modelId="{A329B3E5-4478-4CA8-B6ED-F97744CB555A}" type="presOf" srcId="{594EE607-11CC-4121-B4F6-A123D354F344}" destId="{3886F915-F4BD-4A5E-80DC-C4DFFB8A6497}" srcOrd="0" destOrd="0" presId="urn:microsoft.com/office/officeart/2008/layout/VerticalCurvedList"/>
    <dgm:cxn modelId="{2EA10CF5-08FE-4AC6-B42B-C8D163643FA1}" srcId="{E99FACD0-8B59-431F-B37C-64221BCEFEA7}" destId="{A3A9BF4F-4D58-48AE-9C24-67F703FDC9E9}" srcOrd="2" destOrd="0" parTransId="{C999C7E0-DB56-411A-BF9D-ADCEF1DC6504}" sibTransId="{BF873A3A-08D6-4012-839E-4299554CB739}"/>
    <dgm:cxn modelId="{FF7194FC-29CD-4D1E-8F35-8685241A7232}" srcId="{E99FACD0-8B59-431F-B37C-64221BCEFEA7}" destId="{6E61EAFF-408A-4906-8263-2CD7CA873AD9}" srcOrd="5" destOrd="0" parTransId="{546BB7BF-CE34-4798-A383-6CE65A027955}" sibTransId="{59A456A8-A881-48D6-B1E2-E2A9A8E9A3FA}"/>
    <dgm:cxn modelId="{0C89B771-6CD1-4EC3-A820-6A4A88C4D17E}" type="presParOf" srcId="{E0F9812D-DAAC-40E2-B839-ED6C0B2E3F22}" destId="{86B2E78E-FD8C-4998-9FDC-74040DD628C3}" srcOrd="0" destOrd="0" presId="urn:microsoft.com/office/officeart/2008/layout/VerticalCurvedList"/>
    <dgm:cxn modelId="{7200ED16-B0CA-4891-9005-0B554AF642A6}" type="presParOf" srcId="{86B2E78E-FD8C-4998-9FDC-74040DD628C3}" destId="{9733234E-72BC-4D9A-BA91-92099855A3CD}" srcOrd="0" destOrd="0" presId="urn:microsoft.com/office/officeart/2008/layout/VerticalCurvedList"/>
    <dgm:cxn modelId="{61BAA12C-AF13-4F53-9555-A2D58674AB4A}" type="presParOf" srcId="{9733234E-72BC-4D9A-BA91-92099855A3CD}" destId="{36FF6392-933D-441E-B0FB-07631953E550}" srcOrd="0" destOrd="0" presId="urn:microsoft.com/office/officeart/2008/layout/VerticalCurvedList"/>
    <dgm:cxn modelId="{AFB09992-ED07-4161-95F0-D862A2B34C29}" type="presParOf" srcId="{9733234E-72BC-4D9A-BA91-92099855A3CD}" destId="{D6D3066F-7E08-4538-96B4-A729C9434F7B}" srcOrd="1" destOrd="0" presId="urn:microsoft.com/office/officeart/2008/layout/VerticalCurvedList"/>
    <dgm:cxn modelId="{9066FB8F-1E00-43C4-BCFB-CF0D984760E8}" type="presParOf" srcId="{9733234E-72BC-4D9A-BA91-92099855A3CD}" destId="{F50E0AC5-8B56-482B-8160-2F8B48BFED5B}" srcOrd="2" destOrd="0" presId="urn:microsoft.com/office/officeart/2008/layout/VerticalCurvedList"/>
    <dgm:cxn modelId="{B9FB9066-2B80-4FA2-927A-AAD485C00EB4}" type="presParOf" srcId="{9733234E-72BC-4D9A-BA91-92099855A3CD}" destId="{4AAFCD6A-08E8-4B8A-9BD2-69E25B618B37}" srcOrd="3" destOrd="0" presId="urn:microsoft.com/office/officeart/2008/layout/VerticalCurvedList"/>
    <dgm:cxn modelId="{B6B05AAD-D8C7-4880-A4F3-FD9A42B9BDFE}" type="presParOf" srcId="{86B2E78E-FD8C-4998-9FDC-74040DD628C3}" destId="{1B714851-FA9A-4010-8376-04D4CA95C14D}" srcOrd="1" destOrd="0" presId="urn:microsoft.com/office/officeart/2008/layout/VerticalCurvedList"/>
    <dgm:cxn modelId="{E2EE946F-C8BF-46D0-B5AD-903E4BDF83E6}" type="presParOf" srcId="{86B2E78E-FD8C-4998-9FDC-74040DD628C3}" destId="{93C35B13-1A4D-454D-9BF1-7E1E2FE03344}" srcOrd="2" destOrd="0" presId="urn:microsoft.com/office/officeart/2008/layout/VerticalCurvedList"/>
    <dgm:cxn modelId="{D1004120-B64C-4C66-A873-6188A165BE10}" type="presParOf" srcId="{93C35B13-1A4D-454D-9BF1-7E1E2FE03344}" destId="{6D5B4D8C-63E3-48F1-8077-D60FF6B9D067}" srcOrd="0" destOrd="0" presId="urn:microsoft.com/office/officeart/2008/layout/VerticalCurvedList"/>
    <dgm:cxn modelId="{DF829C8F-A7E6-4721-A357-2C4B04F95073}" type="presParOf" srcId="{86B2E78E-FD8C-4998-9FDC-74040DD628C3}" destId="{3886F915-F4BD-4A5E-80DC-C4DFFB8A6497}" srcOrd="3" destOrd="0" presId="urn:microsoft.com/office/officeart/2008/layout/VerticalCurvedList"/>
    <dgm:cxn modelId="{9F68F888-2BBA-4D4E-B51B-93079FAF018C}" type="presParOf" srcId="{86B2E78E-FD8C-4998-9FDC-74040DD628C3}" destId="{F663E333-046F-4E78-967B-67AC96C69FDA}" srcOrd="4" destOrd="0" presId="urn:microsoft.com/office/officeart/2008/layout/VerticalCurvedList"/>
    <dgm:cxn modelId="{2DD56B40-C504-4BD5-9AC4-AA6219CA1B4A}" type="presParOf" srcId="{F663E333-046F-4E78-967B-67AC96C69FDA}" destId="{E4042E4E-87ED-4D9C-8602-5FFAABB89CEC}" srcOrd="0" destOrd="0" presId="urn:microsoft.com/office/officeart/2008/layout/VerticalCurvedList"/>
    <dgm:cxn modelId="{09C2D836-CC2C-4E50-937A-450EAC5B80A4}" type="presParOf" srcId="{86B2E78E-FD8C-4998-9FDC-74040DD628C3}" destId="{803479AD-62A5-4519-8C10-6BE78E6AB799}" srcOrd="5" destOrd="0" presId="urn:microsoft.com/office/officeart/2008/layout/VerticalCurvedList"/>
    <dgm:cxn modelId="{E036E9A4-C54F-443A-9C87-7B0A6C2B60DF}" type="presParOf" srcId="{86B2E78E-FD8C-4998-9FDC-74040DD628C3}" destId="{8BA19C97-7C52-4E5F-A3F9-CB38B6205A98}" srcOrd="6" destOrd="0" presId="urn:microsoft.com/office/officeart/2008/layout/VerticalCurvedList"/>
    <dgm:cxn modelId="{A15C8D95-EF02-4FF7-B1E5-E45CCB323F42}" type="presParOf" srcId="{8BA19C97-7C52-4E5F-A3F9-CB38B6205A98}" destId="{09194458-6655-4FA5-9F18-AF260068149D}" srcOrd="0" destOrd="0" presId="urn:microsoft.com/office/officeart/2008/layout/VerticalCurvedList"/>
    <dgm:cxn modelId="{4268E9BA-1FF4-4B1C-8E48-5E078FA997E8}" type="presParOf" srcId="{86B2E78E-FD8C-4998-9FDC-74040DD628C3}" destId="{535AF615-A6B4-4962-A18C-7C83986CB3C3}" srcOrd="7" destOrd="0" presId="urn:microsoft.com/office/officeart/2008/layout/VerticalCurvedList"/>
    <dgm:cxn modelId="{706A8D83-10A7-455B-8F43-5F101896E3D9}" type="presParOf" srcId="{86B2E78E-FD8C-4998-9FDC-74040DD628C3}" destId="{4C0F36E0-C424-4992-9BBF-58AE68F1ECF3}" srcOrd="8" destOrd="0" presId="urn:microsoft.com/office/officeart/2008/layout/VerticalCurvedList"/>
    <dgm:cxn modelId="{07F6A67B-DABE-48D2-95B0-5CF2AE4A0325}" type="presParOf" srcId="{4C0F36E0-C424-4992-9BBF-58AE68F1ECF3}" destId="{1BFF3CA7-8300-4A97-BCD2-87B52F145B4C}" srcOrd="0" destOrd="0" presId="urn:microsoft.com/office/officeart/2008/layout/VerticalCurvedList"/>
    <dgm:cxn modelId="{07D4F0A5-0EE5-4157-9025-31B869B953B6}" type="presParOf" srcId="{86B2E78E-FD8C-4998-9FDC-74040DD628C3}" destId="{09CE4823-3627-42BB-814A-12130A28E45D}" srcOrd="9" destOrd="0" presId="urn:microsoft.com/office/officeart/2008/layout/VerticalCurvedList"/>
    <dgm:cxn modelId="{2D0B8030-DCBD-44A5-9B95-24B8C5F41239}" type="presParOf" srcId="{86B2E78E-FD8C-4998-9FDC-74040DD628C3}" destId="{9A641121-5F9F-4ACB-BF7E-DDC38A682D41}" srcOrd="10" destOrd="0" presId="urn:microsoft.com/office/officeart/2008/layout/VerticalCurvedList"/>
    <dgm:cxn modelId="{8439B2DF-9645-4733-B731-4B898C7AF015}" type="presParOf" srcId="{9A641121-5F9F-4ACB-BF7E-DDC38A682D41}" destId="{25FD9576-6F32-4922-AB52-5731E0A7C26D}" srcOrd="0" destOrd="0" presId="urn:microsoft.com/office/officeart/2008/layout/VerticalCurvedList"/>
    <dgm:cxn modelId="{45FE1DFA-7774-41B6-9F7F-3C59E38F9101}" type="presParOf" srcId="{86B2E78E-FD8C-4998-9FDC-74040DD628C3}" destId="{FDCAC407-6314-40A7-B2DF-68CE18CBCB2F}" srcOrd="11" destOrd="0" presId="urn:microsoft.com/office/officeart/2008/layout/VerticalCurvedList"/>
    <dgm:cxn modelId="{D3141FEA-E46A-45EA-9FF9-915E98E9CFB4}" type="presParOf" srcId="{86B2E78E-FD8C-4998-9FDC-74040DD628C3}" destId="{69495E34-891D-46C7-8434-17A1E869A969}" srcOrd="12" destOrd="0" presId="urn:microsoft.com/office/officeart/2008/layout/VerticalCurvedList"/>
    <dgm:cxn modelId="{93C0E5E2-D5BD-4DFD-B583-350533504C8A}" type="presParOf" srcId="{69495E34-891D-46C7-8434-17A1E869A969}" destId="{F580B99C-D6D0-4803-A9F1-73B962690C05}"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A11FDF-0783-4EAE-A7BF-3A77D06BDF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E753F49-28B7-4109-BDA5-CB78D58BA8FC}">
      <dgm:prSet phldrT="[Text]"/>
      <dgm:spPr/>
      <dgm:t>
        <a:bodyPr/>
        <a:lstStyle/>
        <a:p>
          <a:r>
            <a:rPr lang="en-US" dirty="0"/>
            <a:t>Behavioral Health Services / Intensive Case Management</a:t>
          </a:r>
        </a:p>
      </dgm:t>
    </dgm:pt>
    <dgm:pt modelId="{95106823-E56E-4740-B239-51FC5FC5E003}" type="parTrans" cxnId="{7D1C28A8-DD27-476B-962F-E184C0597FF1}">
      <dgm:prSet/>
      <dgm:spPr/>
      <dgm:t>
        <a:bodyPr/>
        <a:lstStyle/>
        <a:p>
          <a:endParaRPr lang="en-US"/>
        </a:p>
      </dgm:t>
    </dgm:pt>
    <dgm:pt modelId="{39364CDC-B866-4AD4-8965-1FA93E5508C2}" type="sibTrans" cxnId="{7D1C28A8-DD27-476B-962F-E184C0597FF1}">
      <dgm:prSet/>
      <dgm:spPr/>
      <dgm:t>
        <a:bodyPr/>
        <a:lstStyle/>
        <a:p>
          <a:endParaRPr lang="en-US"/>
        </a:p>
      </dgm:t>
    </dgm:pt>
    <dgm:pt modelId="{9BFCCB0E-8512-4A9F-A746-813CD082D390}">
      <dgm:prSet phldrT="[Text]"/>
      <dgm:spPr/>
      <dgm:t>
        <a:bodyPr/>
        <a:lstStyle/>
        <a:p>
          <a:r>
            <a:rPr lang="en-US" dirty="0"/>
            <a:t>79.9% of state Medicaid Behavioral Health dollars are spent in S. NV </a:t>
          </a:r>
        </a:p>
      </dgm:t>
    </dgm:pt>
    <dgm:pt modelId="{C73831DC-525C-41F5-A724-8C9D93864E51}" type="parTrans" cxnId="{AB31BF07-60EC-45EB-8973-6ECD0CC60038}">
      <dgm:prSet/>
      <dgm:spPr/>
      <dgm:t>
        <a:bodyPr/>
        <a:lstStyle/>
        <a:p>
          <a:endParaRPr lang="en-US"/>
        </a:p>
      </dgm:t>
    </dgm:pt>
    <dgm:pt modelId="{42DA750A-1B55-4F14-B783-B723075ABACA}" type="sibTrans" cxnId="{AB31BF07-60EC-45EB-8973-6ECD0CC60038}">
      <dgm:prSet/>
      <dgm:spPr/>
      <dgm:t>
        <a:bodyPr/>
        <a:lstStyle/>
        <a:p>
          <a:endParaRPr lang="en-US"/>
        </a:p>
      </dgm:t>
    </dgm:pt>
    <dgm:pt modelId="{D61AF9A8-BF66-4931-A60D-EE00051D9890}">
      <dgm:prSet phldrT="[Text]"/>
      <dgm:spPr/>
      <dgm:t>
        <a:bodyPr/>
        <a:lstStyle/>
        <a:p>
          <a:r>
            <a:rPr lang="en-US" dirty="0"/>
            <a:t>Additional services and intensive case management needed</a:t>
          </a:r>
        </a:p>
      </dgm:t>
    </dgm:pt>
    <dgm:pt modelId="{E49C96B1-493D-4A7B-9161-32CDF5C8809D}" type="parTrans" cxnId="{4233367E-6A81-484F-9493-442755A73F44}">
      <dgm:prSet/>
      <dgm:spPr/>
      <dgm:t>
        <a:bodyPr/>
        <a:lstStyle/>
        <a:p>
          <a:endParaRPr lang="en-US"/>
        </a:p>
      </dgm:t>
    </dgm:pt>
    <dgm:pt modelId="{C1A5D4BC-6D02-4F09-8F28-3D106FE54A0A}" type="sibTrans" cxnId="{4233367E-6A81-484F-9493-442755A73F44}">
      <dgm:prSet/>
      <dgm:spPr/>
      <dgm:t>
        <a:bodyPr/>
        <a:lstStyle/>
        <a:p>
          <a:endParaRPr lang="en-US"/>
        </a:p>
      </dgm:t>
    </dgm:pt>
    <dgm:pt modelId="{F9536900-2AA6-4D07-84E9-655683EEAA92}" type="pres">
      <dgm:prSet presAssocID="{DBA11FDF-0783-4EAE-A7BF-3A77D06BDFEC}" presName="Name0" presStyleCnt="0">
        <dgm:presLayoutVars>
          <dgm:dir/>
          <dgm:animLvl val="lvl"/>
          <dgm:resizeHandles val="exact"/>
        </dgm:presLayoutVars>
      </dgm:prSet>
      <dgm:spPr/>
    </dgm:pt>
    <dgm:pt modelId="{178547B6-6B39-421D-A167-9E179912140C}" type="pres">
      <dgm:prSet presAssocID="{BE753F49-28B7-4109-BDA5-CB78D58BA8FC}" presName="composite" presStyleCnt="0"/>
      <dgm:spPr/>
    </dgm:pt>
    <dgm:pt modelId="{C7652288-AEB8-461D-A96C-4FBC863B54D5}" type="pres">
      <dgm:prSet presAssocID="{BE753F49-28B7-4109-BDA5-CB78D58BA8FC}" presName="parTx" presStyleLbl="alignNode1" presStyleIdx="0" presStyleCnt="1" custScaleY="136167" custLinFactNeighborX="-658" custLinFactNeighborY="-12023">
        <dgm:presLayoutVars>
          <dgm:chMax val="0"/>
          <dgm:chPref val="0"/>
          <dgm:bulletEnabled val="1"/>
        </dgm:presLayoutVars>
      </dgm:prSet>
      <dgm:spPr/>
    </dgm:pt>
    <dgm:pt modelId="{2A61D60B-29FA-4C00-AC6C-5A05515907B1}" type="pres">
      <dgm:prSet presAssocID="{BE753F49-28B7-4109-BDA5-CB78D58BA8FC}" presName="desTx" presStyleLbl="alignAccFollowNode1" presStyleIdx="0" presStyleCnt="1" custLinFactNeighborX="-658" custLinFactNeighborY="2303">
        <dgm:presLayoutVars>
          <dgm:bulletEnabled val="1"/>
        </dgm:presLayoutVars>
      </dgm:prSet>
      <dgm:spPr/>
    </dgm:pt>
  </dgm:ptLst>
  <dgm:cxnLst>
    <dgm:cxn modelId="{95E3D706-ED0D-4B5D-8AE8-41A5A6E3CDFD}" type="presOf" srcId="{BE753F49-28B7-4109-BDA5-CB78D58BA8FC}" destId="{C7652288-AEB8-461D-A96C-4FBC863B54D5}" srcOrd="0" destOrd="0" presId="urn:microsoft.com/office/officeart/2005/8/layout/hList1"/>
    <dgm:cxn modelId="{AB31BF07-60EC-45EB-8973-6ECD0CC60038}" srcId="{BE753F49-28B7-4109-BDA5-CB78D58BA8FC}" destId="{9BFCCB0E-8512-4A9F-A746-813CD082D390}" srcOrd="0" destOrd="0" parTransId="{C73831DC-525C-41F5-A724-8C9D93864E51}" sibTransId="{42DA750A-1B55-4F14-B783-B723075ABACA}"/>
    <dgm:cxn modelId="{2611D307-A7D7-41CD-8DD5-2C58DA15AC96}" type="presOf" srcId="{DBA11FDF-0783-4EAE-A7BF-3A77D06BDFEC}" destId="{F9536900-2AA6-4D07-84E9-655683EEAA92}" srcOrd="0" destOrd="0" presId="urn:microsoft.com/office/officeart/2005/8/layout/hList1"/>
    <dgm:cxn modelId="{86A2500E-5738-44CD-876B-D0C1A8D0ECF4}" type="presOf" srcId="{D61AF9A8-BF66-4931-A60D-EE00051D9890}" destId="{2A61D60B-29FA-4C00-AC6C-5A05515907B1}" srcOrd="0" destOrd="1" presId="urn:microsoft.com/office/officeart/2005/8/layout/hList1"/>
    <dgm:cxn modelId="{4233367E-6A81-484F-9493-442755A73F44}" srcId="{BE753F49-28B7-4109-BDA5-CB78D58BA8FC}" destId="{D61AF9A8-BF66-4931-A60D-EE00051D9890}" srcOrd="1" destOrd="0" parTransId="{E49C96B1-493D-4A7B-9161-32CDF5C8809D}" sibTransId="{C1A5D4BC-6D02-4F09-8F28-3D106FE54A0A}"/>
    <dgm:cxn modelId="{7D1C28A8-DD27-476B-962F-E184C0597FF1}" srcId="{DBA11FDF-0783-4EAE-A7BF-3A77D06BDFEC}" destId="{BE753F49-28B7-4109-BDA5-CB78D58BA8FC}" srcOrd="0" destOrd="0" parTransId="{95106823-E56E-4740-B239-51FC5FC5E003}" sibTransId="{39364CDC-B866-4AD4-8965-1FA93E5508C2}"/>
    <dgm:cxn modelId="{C577E8E9-F66F-40C2-B52E-74F348B89D87}" type="presOf" srcId="{9BFCCB0E-8512-4A9F-A746-813CD082D390}" destId="{2A61D60B-29FA-4C00-AC6C-5A05515907B1}" srcOrd="0" destOrd="0" presId="urn:microsoft.com/office/officeart/2005/8/layout/hList1"/>
    <dgm:cxn modelId="{68134D10-F9EB-44E5-A49E-A31C82DB192D}" type="presParOf" srcId="{F9536900-2AA6-4D07-84E9-655683EEAA92}" destId="{178547B6-6B39-421D-A167-9E179912140C}" srcOrd="0" destOrd="0" presId="urn:microsoft.com/office/officeart/2005/8/layout/hList1"/>
    <dgm:cxn modelId="{D1784B0A-BE35-4FA1-AD73-D5C451F72A3E}" type="presParOf" srcId="{178547B6-6B39-421D-A167-9E179912140C}" destId="{C7652288-AEB8-461D-A96C-4FBC863B54D5}" srcOrd="0" destOrd="0" presId="urn:microsoft.com/office/officeart/2005/8/layout/hList1"/>
    <dgm:cxn modelId="{64B802AD-5484-41E2-8F50-DFD0833D7142}" type="presParOf" srcId="{178547B6-6B39-421D-A167-9E179912140C}" destId="{2A61D60B-29FA-4C00-AC6C-5A05515907B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99FACD0-8B59-431F-B37C-64221BCEFEA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4A5A4C9-847A-4D3E-9966-7F0BF4396A22}">
      <dgm:prSet phldrT="[Text]"/>
      <dgm:spPr/>
      <dgm:t>
        <a:bodyPr/>
        <a:lstStyle/>
        <a:p>
          <a:r>
            <a:rPr lang="en-US" dirty="0"/>
            <a:t>Maximize Medicaid reimbursement rates to attract more behavioral health professionals</a:t>
          </a:r>
        </a:p>
      </dgm:t>
    </dgm:pt>
    <dgm:pt modelId="{1E574A53-EB8D-4C40-A03C-EC02DB5EE8DD}" type="parTrans" cxnId="{20736676-383D-4934-BF77-A1246FBFC025}">
      <dgm:prSet/>
      <dgm:spPr/>
      <dgm:t>
        <a:bodyPr/>
        <a:lstStyle/>
        <a:p>
          <a:endParaRPr lang="en-US"/>
        </a:p>
      </dgm:t>
    </dgm:pt>
    <dgm:pt modelId="{9D9A901E-0D57-4229-A84F-A07502B4FDE9}" type="sibTrans" cxnId="{20736676-383D-4934-BF77-A1246FBFC025}">
      <dgm:prSet/>
      <dgm:spPr/>
      <dgm:t>
        <a:bodyPr/>
        <a:lstStyle/>
        <a:p>
          <a:endParaRPr lang="en-US"/>
        </a:p>
      </dgm:t>
    </dgm:pt>
    <dgm:pt modelId="{594EE607-11CC-4121-B4F6-A123D354F344}">
      <dgm:prSet phldrT="[Text]"/>
      <dgm:spPr/>
      <dgm:t>
        <a:bodyPr/>
        <a:lstStyle/>
        <a:p>
          <a:r>
            <a:rPr lang="en-US" dirty="0"/>
            <a:t>Expand access and opportunities for behavioral health care and substance abuse treatment</a:t>
          </a:r>
        </a:p>
      </dgm:t>
    </dgm:pt>
    <dgm:pt modelId="{7EFAD703-AF65-4DE2-85FF-C9307D5D5073}" type="parTrans" cxnId="{BDE629C8-AC9E-4E20-9663-90B489BD83C9}">
      <dgm:prSet/>
      <dgm:spPr/>
      <dgm:t>
        <a:bodyPr/>
        <a:lstStyle/>
        <a:p>
          <a:endParaRPr lang="en-US"/>
        </a:p>
      </dgm:t>
    </dgm:pt>
    <dgm:pt modelId="{25AE59F8-B09E-4F8B-BC77-404B10BC166A}" type="sibTrans" cxnId="{BDE629C8-AC9E-4E20-9663-90B489BD83C9}">
      <dgm:prSet/>
      <dgm:spPr/>
      <dgm:t>
        <a:bodyPr/>
        <a:lstStyle/>
        <a:p>
          <a:endParaRPr lang="en-US"/>
        </a:p>
      </dgm:t>
    </dgm:pt>
    <dgm:pt modelId="{A3A9BF4F-4D58-48AE-9C24-67F703FDC9E9}">
      <dgm:prSet phldrT="[Text]"/>
      <dgm:spPr/>
      <dgm:t>
        <a:bodyPr/>
        <a:lstStyle/>
        <a:p>
          <a:r>
            <a:rPr lang="en-US" dirty="0"/>
            <a:t>Consider a pilot program with State and manage care organizations to maintain continuity of care</a:t>
          </a:r>
        </a:p>
      </dgm:t>
    </dgm:pt>
    <dgm:pt modelId="{C999C7E0-DB56-411A-BF9D-ADCEF1DC6504}" type="parTrans" cxnId="{2EA10CF5-08FE-4AC6-B42B-C8D163643FA1}">
      <dgm:prSet/>
      <dgm:spPr/>
      <dgm:t>
        <a:bodyPr/>
        <a:lstStyle/>
        <a:p>
          <a:endParaRPr lang="en-US"/>
        </a:p>
      </dgm:t>
    </dgm:pt>
    <dgm:pt modelId="{BF873A3A-08D6-4012-839E-4299554CB739}" type="sibTrans" cxnId="{2EA10CF5-08FE-4AC6-B42B-C8D163643FA1}">
      <dgm:prSet/>
      <dgm:spPr/>
      <dgm:t>
        <a:bodyPr/>
        <a:lstStyle/>
        <a:p>
          <a:endParaRPr lang="en-US"/>
        </a:p>
      </dgm:t>
    </dgm:pt>
    <dgm:pt modelId="{29D6774F-F666-4AB3-B630-651448E901D7}">
      <dgm:prSet/>
      <dgm:spPr/>
      <dgm:t>
        <a:bodyPr/>
        <a:lstStyle/>
        <a:p>
          <a:r>
            <a:rPr lang="en-US" dirty="0"/>
            <a:t>Maximize state and federal reimbursement programming to support behavioral and medical case management</a:t>
          </a:r>
        </a:p>
      </dgm:t>
    </dgm:pt>
    <dgm:pt modelId="{AE38932F-CC68-4401-80B0-E645957DA321}" type="parTrans" cxnId="{4AA998B6-D63C-4B5E-B808-A2EA8B5F5325}">
      <dgm:prSet/>
      <dgm:spPr/>
      <dgm:t>
        <a:bodyPr/>
        <a:lstStyle/>
        <a:p>
          <a:endParaRPr lang="en-US"/>
        </a:p>
      </dgm:t>
    </dgm:pt>
    <dgm:pt modelId="{A92E81FA-F186-4921-A645-009C4C39BD12}" type="sibTrans" cxnId="{4AA998B6-D63C-4B5E-B808-A2EA8B5F5325}">
      <dgm:prSet/>
      <dgm:spPr/>
      <dgm:t>
        <a:bodyPr/>
        <a:lstStyle/>
        <a:p>
          <a:endParaRPr lang="en-US"/>
        </a:p>
      </dgm:t>
    </dgm:pt>
    <dgm:pt modelId="{E0F9812D-DAAC-40E2-B839-ED6C0B2E3F22}" type="pres">
      <dgm:prSet presAssocID="{E99FACD0-8B59-431F-B37C-64221BCEFEA7}" presName="Name0" presStyleCnt="0">
        <dgm:presLayoutVars>
          <dgm:chMax val="7"/>
          <dgm:chPref val="7"/>
          <dgm:dir/>
        </dgm:presLayoutVars>
      </dgm:prSet>
      <dgm:spPr/>
    </dgm:pt>
    <dgm:pt modelId="{86B2E78E-FD8C-4998-9FDC-74040DD628C3}" type="pres">
      <dgm:prSet presAssocID="{E99FACD0-8B59-431F-B37C-64221BCEFEA7}" presName="Name1" presStyleCnt="0"/>
      <dgm:spPr/>
    </dgm:pt>
    <dgm:pt modelId="{9733234E-72BC-4D9A-BA91-92099855A3CD}" type="pres">
      <dgm:prSet presAssocID="{E99FACD0-8B59-431F-B37C-64221BCEFEA7}" presName="cycle" presStyleCnt="0"/>
      <dgm:spPr/>
    </dgm:pt>
    <dgm:pt modelId="{36FF6392-933D-441E-B0FB-07631953E550}" type="pres">
      <dgm:prSet presAssocID="{E99FACD0-8B59-431F-B37C-64221BCEFEA7}" presName="srcNode" presStyleLbl="node1" presStyleIdx="0" presStyleCnt="4"/>
      <dgm:spPr/>
    </dgm:pt>
    <dgm:pt modelId="{D6D3066F-7E08-4538-96B4-A729C9434F7B}" type="pres">
      <dgm:prSet presAssocID="{E99FACD0-8B59-431F-B37C-64221BCEFEA7}" presName="conn" presStyleLbl="parChTrans1D2" presStyleIdx="0" presStyleCnt="1"/>
      <dgm:spPr/>
    </dgm:pt>
    <dgm:pt modelId="{F50E0AC5-8B56-482B-8160-2F8B48BFED5B}" type="pres">
      <dgm:prSet presAssocID="{E99FACD0-8B59-431F-B37C-64221BCEFEA7}" presName="extraNode" presStyleLbl="node1" presStyleIdx="0" presStyleCnt="4"/>
      <dgm:spPr/>
    </dgm:pt>
    <dgm:pt modelId="{4AAFCD6A-08E8-4B8A-9BD2-69E25B618B37}" type="pres">
      <dgm:prSet presAssocID="{E99FACD0-8B59-431F-B37C-64221BCEFEA7}" presName="dstNode" presStyleLbl="node1" presStyleIdx="0" presStyleCnt="4"/>
      <dgm:spPr/>
    </dgm:pt>
    <dgm:pt modelId="{1B714851-FA9A-4010-8376-04D4CA95C14D}" type="pres">
      <dgm:prSet presAssocID="{44A5A4C9-847A-4D3E-9966-7F0BF4396A22}" presName="text_1" presStyleLbl="node1" presStyleIdx="0" presStyleCnt="4">
        <dgm:presLayoutVars>
          <dgm:bulletEnabled val="1"/>
        </dgm:presLayoutVars>
      </dgm:prSet>
      <dgm:spPr/>
    </dgm:pt>
    <dgm:pt modelId="{93C35B13-1A4D-454D-9BF1-7E1E2FE03344}" type="pres">
      <dgm:prSet presAssocID="{44A5A4C9-847A-4D3E-9966-7F0BF4396A22}" presName="accent_1" presStyleCnt="0"/>
      <dgm:spPr/>
    </dgm:pt>
    <dgm:pt modelId="{6D5B4D8C-63E3-48F1-8077-D60FF6B9D067}" type="pres">
      <dgm:prSet presAssocID="{44A5A4C9-847A-4D3E-9966-7F0BF4396A22}" presName="accentRepeatNode" presStyleLbl="solidFgAcc1" presStyleIdx="0" presStyleCnt="4"/>
      <dgm:spPr/>
    </dgm:pt>
    <dgm:pt modelId="{3886F915-F4BD-4A5E-80DC-C4DFFB8A6497}" type="pres">
      <dgm:prSet presAssocID="{594EE607-11CC-4121-B4F6-A123D354F344}" presName="text_2" presStyleLbl="node1" presStyleIdx="1" presStyleCnt="4" custLinFactNeighborY="1691">
        <dgm:presLayoutVars>
          <dgm:bulletEnabled val="1"/>
        </dgm:presLayoutVars>
      </dgm:prSet>
      <dgm:spPr/>
    </dgm:pt>
    <dgm:pt modelId="{F663E333-046F-4E78-967B-67AC96C69FDA}" type="pres">
      <dgm:prSet presAssocID="{594EE607-11CC-4121-B4F6-A123D354F344}" presName="accent_2" presStyleCnt="0"/>
      <dgm:spPr/>
    </dgm:pt>
    <dgm:pt modelId="{E4042E4E-87ED-4D9C-8602-5FFAABB89CEC}" type="pres">
      <dgm:prSet presAssocID="{594EE607-11CC-4121-B4F6-A123D354F344}" presName="accentRepeatNode" presStyleLbl="solidFgAcc1" presStyleIdx="1" presStyleCnt="4"/>
      <dgm:spPr/>
    </dgm:pt>
    <dgm:pt modelId="{803479AD-62A5-4519-8C10-6BE78E6AB799}" type="pres">
      <dgm:prSet presAssocID="{A3A9BF4F-4D58-48AE-9C24-67F703FDC9E9}" presName="text_3" presStyleLbl="node1" presStyleIdx="2" presStyleCnt="4">
        <dgm:presLayoutVars>
          <dgm:bulletEnabled val="1"/>
        </dgm:presLayoutVars>
      </dgm:prSet>
      <dgm:spPr/>
    </dgm:pt>
    <dgm:pt modelId="{8BA19C97-7C52-4E5F-A3F9-CB38B6205A98}" type="pres">
      <dgm:prSet presAssocID="{A3A9BF4F-4D58-48AE-9C24-67F703FDC9E9}" presName="accent_3" presStyleCnt="0"/>
      <dgm:spPr/>
    </dgm:pt>
    <dgm:pt modelId="{09194458-6655-4FA5-9F18-AF260068149D}" type="pres">
      <dgm:prSet presAssocID="{A3A9BF4F-4D58-48AE-9C24-67F703FDC9E9}" presName="accentRepeatNode" presStyleLbl="solidFgAcc1" presStyleIdx="2" presStyleCnt="4"/>
      <dgm:spPr/>
    </dgm:pt>
    <dgm:pt modelId="{1652DEE8-2D5F-42C4-BF52-D6AB81A11D84}" type="pres">
      <dgm:prSet presAssocID="{29D6774F-F666-4AB3-B630-651448E901D7}" presName="text_4" presStyleLbl="node1" presStyleIdx="3" presStyleCnt="4">
        <dgm:presLayoutVars>
          <dgm:bulletEnabled val="1"/>
        </dgm:presLayoutVars>
      </dgm:prSet>
      <dgm:spPr/>
    </dgm:pt>
    <dgm:pt modelId="{9839C5F0-1F86-4CAB-8D19-E360BF0E44E9}" type="pres">
      <dgm:prSet presAssocID="{29D6774F-F666-4AB3-B630-651448E901D7}" presName="accent_4" presStyleCnt="0"/>
      <dgm:spPr/>
    </dgm:pt>
    <dgm:pt modelId="{D03C78C5-D74B-46A7-A1DF-A9C6BBD92584}" type="pres">
      <dgm:prSet presAssocID="{29D6774F-F666-4AB3-B630-651448E901D7}" presName="accentRepeatNode" presStyleLbl="solidFgAcc1" presStyleIdx="3" presStyleCnt="4"/>
      <dgm:spPr/>
    </dgm:pt>
  </dgm:ptLst>
  <dgm:cxnLst>
    <dgm:cxn modelId="{C25EEE24-894D-4A81-A714-572BDC2026F9}" type="presOf" srcId="{A3A9BF4F-4D58-48AE-9C24-67F703FDC9E9}" destId="{803479AD-62A5-4519-8C10-6BE78E6AB799}" srcOrd="0" destOrd="0" presId="urn:microsoft.com/office/officeart/2008/layout/VerticalCurvedList"/>
    <dgm:cxn modelId="{4F69D166-BCC3-42C2-9386-DE0666C7710D}" type="presOf" srcId="{E99FACD0-8B59-431F-B37C-64221BCEFEA7}" destId="{E0F9812D-DAAC-40E2-B839-ED6C0B2E3F22}" srcOrd="0" destOrd="0" presId="urn:microsoft.com/office/officeart/2008/layout/VerticalCurvedList"/>
    <dgm:cxn modelId="{E7B2EC75-3421-42CD-A2A1-589BDBFE417C}" type="presOf" srcId="{29D6774F-F666-4AB3-B630-651448E901D7}" destId="{1652DEE8-2D5F-42C4-BF52-D6AB81A11D84}" srcOrd="0" destOrd="0" presId="urn:microsoft.com/office/officeart/2008/layout/VerticalCurvedList"/>
    <dgm:cxn modelId="{20736676-383D-4934-BF77-A1246FBFC025}" srcId="{E99FACD0-8B59-431F-B37C-64221BCEFEA7}" destId="{44A5A4C9-847A-4D3E-9966-7F0BF4396A22}" srcOrd="0" destOrd="0" parTransId="{1E574A53-EB8D-4C40-A03C-EC02DB5EE8DD}" sibTransId="{9D9A901E-0D57-4229-A84F-A07502B4FDE9}"/>
    <dgm:cxn modelId="{ADC799B2-F97C-4C4E-8318-FBC1FB62BF7C}" type="presOf" srcId="{44A5A4C9-847A-4D3E-9966-7F0BF4396A22}" destId="{1B714851-FA9A-4010-8376-04D4CA95C14D}" srcOrd="0" destOrd="0" presId="urn:microsoft.com/office/officeart/2008/layout/VerticalCurvedList"/>
    <dgm:cxn modelId="{4AA998B6-D63C-4B5E-B808-A2EA8B5F5325}" srcId="{E99FACD0-8B59-431F-B37C-64221BCEFEA7}" destId="{29D6774F-F666-4AB3-B630-651448E901D7}" srcOrd="3" destOrd="0" parTransId="{AE38932F-CC68-4401-80B0-E645957DA321}" sibTransId="{A92E81FA-F186-4921-A645-009C4C39BD12}"/>
    <dgm:cxn modelId="{BDE629C8-AC9E-4E20-9663-90B489BD83C9}" srcId="{E99FACD0-8B59-431F-B37C-64221BCEFEA7}" destId="{594EE607-11CC-4121-B4F6-A123D354F344}" srcOrd="1" destOrd="0" parTransId="{7EFAD703-AF65-4DE2-85FF-C9307D5D5073}" sibTransId="{25AE59F8-B09E-4F8B-BC77-404B10BC166A}"/>
    <dgm:cxn modelId="{57567CCD-7BB7-490C-8B69-4A434F573A06}" type="presOf" srcId="{9D9A901E-0D57-4229-A84F-A07502B4FDE9}" destId="{D6D3066F-7E08-4538-96B4-A729C9434F7B}" srcOrd="0" destOrd="0" presId="urn:microsoft.com/office/officeart/2008/layout/VerticalCurvedList"/>
    <dgm:cxn modelId="{A329B3E5-4478-4CA8-B6ED-F97744CB555A}" type="presOf" srcId="{594EE607-11CC-4121-B4F6-A123D354F344}" destId="{3886F915-F4BD-4A5E-80DC-C4DFFB8A6497}" srcOrd="0" destOrd="0" presId="urn:microsoft.com/office/officeart/2008/layout/VerticalCurvedList"/>
    <dgm:cxn modelId="{2EA10CF5-08FE-4AC6-B42B-C8D163643FA1}" srcId="{E99FACD0-8B59-431F-B37C-64221BCEFEA7}" destId="{A3A9BF4F-4D58-48AE-9C24-67F703FDC9E9}" srcOrd="2" destOrd="0" parTransId="{C999C7E0-DB56-411A-BF9D-ADCEF1DC6504}" sibTransId="{BF873A3A-08D6-4012-839E-4299554CB739}"/>
    <dgm:cxn modelId="{0C89B771-6CD1-4EC3-A820-6A4A88C4D17E}" type="presParOf" srcId="{E0F9812D-DAAC-40E2-B839-ED6C0B2E3F22}" destId="{86B2E78E-FD8C-4998-9FDC-74040DD628C3}" srcOrd="0" destOrd="0" presId="urn:microsoft.com/office/officeart/2008/layout/VerticalCurvedList"/>
    <dgm:cxn modelId="{7200ED16-B0CA-4891-9005-0B554AF642A6}" type="presParOf" srcId="{86B2E78E-FD8C-4998-9FDC-74040DD628C3}" destId="{9733234E-72BC-4D9A-BA91-92099855A3CD}" srcOrd="0" destOrd="0" presId="urn:microsoft.com/office/officeart/2008/layout/VerticalCurvedList"/>
    <dgm:cxn modelId="{61BAA12C-AF13-4F53-9555-A2D58674AB4A}" type="presParOf" srcId="{9733234E-72BC-4D9A-BA91-92099855A3CD}" destId="{36FF6392-933D-441E-B0FB-07631953E550}" srcOrd="0" destOrd="0" presId="urn:microsoft.com/office/officeart/2008/layout/VerticalCurvedList"/>
    <dgm:cxn modelId="{AFB09992-ED07-4161-95F0-D862A2B34C29}" type="presParOf" srcId="{9733234E-72BC-4D9A-BA91-92099855A3CD}" destId="{D6D3066F-7E08-4538-96B4-A729C9434F7B}" srcOrd="1" destOrd="0" presId="urn:microsoft.com/office/officeart/2008/layout/VerticalCurvedList"/>
    <dgm:cxn modelId="{9066FB8F-1E00-43C4-BCFB-CF0D984760E8}" type="presParOf" srcId="{9733234E-72BC-4D9A-BA91-92099855A3CD}" destId="{F50E0AC5-8B56-482B-8160-2F8B48BFED5B}" srcOrd="2" destOrd="0" presId="urn:microsoft.com/office/officeart/2008/layout/VerticalCurvedList"/>
    <dgm:cxn modelId="{B9FB9066-2B80-4FA2-927A-AAD485C00EB4}" type="presParOf" srcId="{9733234E-72BC-4D9A-BA91-92099855A3CD}" destId="{4AAFCD6A-08E8-4B8A-9BD2-69E25B618B37}" srcOrd="3" destOrd="0" presId="urn:microsoft.com/office/officeart/2008/layout/VerticalCurvedList"/>
    <dgm:cxn modelId="{B6B05AAD-D8C7-4880-A4F3-FD9A42B9BDFE}" type="presParOf" srcId="{86B2E78E-FD8C-4998-9FDC-74040DD628C3}" destId="{1B714851-FA9A-4010-8376-04D4CA95C14D}" srcOrd="1" destOrd="0" presId="urn:microsoft.com/office/officeart/2008/layout/VerticalCurvedList"/>
    <dgm:cxn modelId="{E2EE946F-C8BF-46D0-B5AD-903E4BDF83E6}" type="presParOf" srcId="{86B2E78E-FD8C-4998-9FDC-74040DD628C3}" destId="{93C35B13-1A4D-454D-9BF1-7E1E2FE03344}" srcOrd="2" destOrd="0" presId="urn:microsoft.com/office/officeart/2008/layout/VerticalCurvedList"/>
    <dgm:cxn modelId="{D1004120-B64C-4C66-A873-6188A165BE10}" type="presParOf" srcId="{93C35B13-1A4D-454D-9BF1-7E1E2FE03344}" destId="{6D5B4D8C-63E3-48F1-8077-D60FF6B9D067}" srcOrd="0" destOrd="0" presId="urn:microsoft.com/office/officeart/2008/layout/VerticalCurvedList"/>
    <dgm:cxn modelId="{DF829C8F-A7E6-4721-A357-2C4B04F95073}" type="presParOf" srcId="{86B2E78E-FD8C-4998-9FDC-74040DD628C3}" destId="{3886F915-F4BD-4A5E-80DC-C4DFFB8A6497}" srcOrd="3" destOrd="0" presId="urn:microsoft.com/office/officeart/2008/layout/VerticalCurvedList"/>
    <dgm:cxn modelId="{9F68F888-2BBA-4D4E-B51B-93079FAF018C}" type="presParOf" srcId="{86B2E78E-FD8C-4998-9FDC-74040DD628C3}" destId="{F663E333-046F-4E78-967B-67AC96C69FDA}" srcOrd="4" destOrd="0" presId="urn:microsoft.com/office/officeart/2008/layout/VerticalCurvedList"/>
    <dgm:cxn modelId="{2DD56B40-C504-4BD5-9AC4-AA6219CA1B4A}" type="presParOf" srcId="{F663E333-046F-4E78-967B-67AC96C69FDA}" destId="{E4042E4E-87ED-4D9C-8602-5FFAABB89CEC}" srcOrd="0" destOrd="0" presId="urn:microsoft.com/office/officeart/2008/layout/VerticalCurvedList"/>
    <dgm:cxn modelId="{09C2D836-CC2C-4E50-937A-450EAC5B80A4}" type="presParOf" srcId="{86B2E78E-FD8C-4998-9FDC-74040DD628C3}" destId="{803479AD-62A5-4519-8C10-6BE78E6AB799}" srcOrd="5" destOrd="0" presId="urn:microsoft.com/office/officeart/2008/layout/VerticalCurvedList"/>
    <dgm:cxn modelId="{E036E9A4-C54F-443A-9C87-7B0A6C2B60DF}" type="presParOf" srcId="{86B2E78E-FD8C-4998-9FDC-74040DD628C3}" destId="{8BA19C97-7C52-4E5F-A3F9-CB38B6205A98}" srcOrd="6" destOrd="0" presId="urn:microsoft.com/office/officeart/2008/layout/VerticalCurvedList"/>
    <dgm:cxn modelId="{A15C8D95-EF02-4FF7-B1E5-E45CCB323F42}" type="presParOf" srcId="{8BA19C97-7C52-4E5F-A3F9-CB38B6205A98}" destId="{09194458-6655-4FA5-9F18-AF260068149D}" srcOrd="0" destOrd="0" presId="urn:microsoft.com/office/officeart/2008/layout/VerticalCurvedList"/>
    <dgm:cxn modelId="{72671D16-B9E9-4375-9E6E-5E25D83E777C}" type="presParOf" srcId="{86B2E78E-FD8C-4998-9FDC-74040DD628C3}" destId="{1652DEE8-2D5F-42C4-BF52-D6AB81A11D84}" srcOrd="7" destOrd="0" presId="urn:microsoft.com/office/officeart/2008/layout/VerticalCurvedList"/>
    <dgm:cxn modelId="{9D1E30A9-D8AB-47BF-8A26-3F666CD2AB1A}" type="presParOf" srcId="{86B2E78E-FD8C-4998-9FDC-74040DD628C3}" destId="{9839C5F0-1F86-4CAB-8D19-E360BF0E44E9}" srcOrd="8" destOrd="0" presId="urn:microsoft.com/office/officeart/2008/layout/VerticalCurvedList"/>
    <dgm:cxn modelId="{2396F9D6-79F9-49EB-8125-3DEF49A46FCC}" type="presParOf" srcId="{9839C5F0-1F86-4CAB-8D19-E360BF0E44E9}" destId="{D03C78C5-D74B-46A7-A1DF-A9C6BBD92584}"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A11FDF-0783-4EAE-A7BF-3A77D06BDF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8ED1B41-51E4-4126-8F48-C26BAEC21862}">
      <dgm:prSet phldrT="[Text]"/>
      <dgm:spPr/>
      <dgm:t>
        <a:bodyPr/>
        <a:lstStyle/>
        <a:p>
          <a:r>
            <a:rPr lang="en-US" dirty="0"/>
            <a:t>Coordination of Data</a:t>
          </a:r>
        </a:p>
      </dgm:t>
    </dgm:pt>
    <dgm:pt modelId="{487136EB-A3E0-4EBD-B9F9-5961043DE9B6}" type="parTrans" cxnId="{615BE5D9-2E61-4A66-8768-E0D2147BDCCA}">
      <dgm:prSet/>
      <dgm:spPr/>
      <dgm:t>
        <a:bodyPr/>
        <a:lstStyle/>
        <a:p>
          <a:endParaRPr lang="en-US"/>
        </a:p>
      </dgm:t>
    </dgm:pt>
    <dgm:pt modelId="{7419143A-F3A9-4C39-B4C6-EC25B64650F5}" type="sibTrans" cxnId="{615BE5D9-2E61-4A66-8768-E0D2147BDCCA}">
      <dgm:prSet/>
      <dgm:spPr/>
      <dgm:t>
        <a:bodyPr/>
        <a:lstStyle/>
        <a:p>
          <a:endParaRPr lang="en-US"/>
        </a:p>
      </dgm:t>
    </dgm:pt>
    <dgm:pt modelId="{A419D47B-40B9-4DD5-B8B4-3E8FBA429994}">
      <dgm:prSet phldrT="[Text]"/>
      <dgm:spPr/>
      <dgm:t>
        <a:bodyPr/>
        <a:lstStyle/>
        <a:p>
          <a:r>
            <a:rPr lang="en-US" dirty="0"/>
            <a:t>HUD compliant</a:t>
          </a:r>
        </a:p>
      </dgm:t>
    </dgm:pt>
    <dgm:pt modelId="{9855BB39-75F9-46FD-A12F-ED492AD9A18B}" type="parTrans" cxnId="{065C6203-1C64-494E-B99B-F88A6C84AF80}">
      <dgm:prSet/>
      <dgm:spPr/>
      <dgm:t>
        <a:bodyPr/>
        <a:lstStyle/>
        <a:p>
          <a:endParaRPr lang="en-US"/>
        </a:p>
      </dgm:t>
    </dgm:pt>
    <dgm:pt modelId="{41837D7D-1751-42AA-98C3-6DBA31CC19FC}" type="sibTrans" cxnId="{065C6203-1C64-494E-B99B-F88A6C84AF80}">
      <dgm:prSet/>
      <dgm:spPr/>
      <dgm:t>
        <a:bodyPr/>
        <a:lstStyle/>
        <a:p>
          <a:endParaRPr lang="en-US"/>
        </a:p>
      </dgm:t>
    </dgm:pt>
    <dgm:pt modelId="{904B67F7-376A-4E4F-B3EC-5C8862B3BAB6}">
      <dgm:prSet phldrT="[Text]"/>
      <dgm:spPr/>
      <dgm:t>
        <a:bodyPr/>
        <a:lstStyle/>
        <a:p>
          <a:r>
            <a:rPr lang="en-US" dirty="0"/>
            <a:t>Collection, management, reporting standards</a:t>
          </a:r>
        </a:p>
      </dgm:t>
    </dgm:pt>
    <dgm:pt modelId="{AD5AA3FB-A013-4187-AD14-98FE3FF995D1}" type="parTrans" cxnId="{44EF35EA-92B4-4D98-A8F6-DA2919238A3C}">
      <dgm:prSet/>
      <dgm:spPr/>
      <dgm:t>
        <a:bodyPr/>
        <a:lstStyle/>
        <a:p>
          <a:endParaRPr lang="en-US"/>
        </a:p>
      </dgm:t>
    </dgm:pt>
    <dgm:pt modelId="{57CF3153-622D-4354-91A5-72244A3FFFF5}" type="sibTrans" cxnId="{44EF35EA-92B4-4D98-A8F6-DA2919238A3C}">
      <dgm:prSet/>
      <dgm:spPr/>
      <dgm:t>
        <a:bodyPr/>
        <a:lstStyle/>
        <a:p>
          <a:endParaRPr lang="en-US"/>
        </a:p>
      </dgm:t>
    </dgm:pt>
    <dgm:pt modelId="{4A7D57F7-B81C-47F4-A092-A957978FDC95}">
      <dgm:prSet phldrT="[Text]"/>
      <dgm:spPr/>
      <dgm:t>
        <a:bodyPr/>
        <a:lstStyle/>
        <a:p>
          <a:r>
            <a:rPr lang="en-US" dirty="0"/>
            <a:t>Oversight by SNH CoC</a:t>
          </a:r>
        </a:p>
      </dgm:t>
    </dgm:pt>
    <dgm:pt modelId="{B16956F1-FE2E-42DE-A713-65CC685B4034}" type="parTrans" cxnId="{F14F9648-4744-4C2D-9660-257FD61960CE}">
      <dgm:prSet/>
      <dgm:spPr/>
      <dgm:t>
        <a:bodyPr/>
        <a:lstStyle/>
        <a:p>
          <a:endParaRPr lang="en-US"/>
        </a:p>
      </dgm:t>
    </dgm:pt>
    <dgm:pt modelId="{7B08DB5F-2841-4A37-99A5-E983D560D77E}" type="sibTrans" cxnId="{F14F9648-4744-4C2D-9660-257FD61960CE}">
      <dgm:prSet/>
      <dgm:spPr/>
      <dgm:t>
        <a:bodyPr/>
        <a:lstStyle/>
        <a:p>
          <a:endParaRPr lang="en-US"/>
        </a:p>
      </dgm:t>
    </dgm:pt>
    <dgm:pt modelId="{F9536900-2AA6-4D07-84E9-655683EEAA92}" type="pres">
      <dgm:prSet presAssocID="{DBA11FDF-0783-4EAE-A7BF-3A77D06BDFEC}" presName="Name0" presStyleCnt="0">
        <dgm:presLayoutVars>
          <dgm:dir/>
          <dgm:animLvl val="lvl"/>
          <dgm:resizeHandles val="exact"/>
        </dgm:presLayoutVars>
      </dgm:prSet>
      <dgm:spPr/>
    </dgm:pt>
    <dgm:pt modelId="{FFC88888-3D21-46DD-AEFE-030B508F4F05}" type="pres">
      <dgm:prSet presAssocID="{48ED1B41-51E4-4126-8F48-C26BAEC21862}" presName="composite" presStyleCnt="0"/>
      <dgm:spPr/>
    </dgm:pt>
    <dgm:pt modelId="{628820D9-8CD3-4624-88F9-21907E96F545}" type="pres">
      <dgm:prSet presAssocID="{48ED1B41-51E4-4126-8F48-C26BAEC21862}" presName="parTx" presStyleLbl="alignNode1" presStyleIdx="0" presStyleCnt="1">
        <dgm:presLayoutVars>
          <dgm:chMax val="0"/>
          <dgm:chPref val="0"/>
          <dgm:bulletEnabled val="1"/>
        </dgm:presLayoutVars>
      </dgm:prSet>
      <dgm:spPr/>
    </dgm:pt>
    <dgm:pt modelId="{3A10B848-9500-4CC7-99B6-67A34CAD215B}" type="pres">
      <dgm:prSet presAssocID="{48ED1B41-51E4-4126-8F48-C26BAEC21862}" presName="desTx" presStyleLbl="alignAccFollowNode1" presStyleIdx="0" presStyleCnt="1">
        <dgm:presLayoutVars>
          <dgm:bulletEnabled val="1"/>
        </dgm:presLayoutVars>
      </dgm:prSet>
      <dgm:spPr/>
    </dgm:pt>
  </dgm:ptLst>
  <dgm:cxnLst>
    <dgm:cxn modelId="{065C6203-1C64-494E-B99B-F88A6C84AF80}" srcId="{48ED1B41-51E4-4126-8F48-C26BAEC21862}" destId="{A419D47B-40B9-4DD5-B8B4-3E8FBA429994}" srcOrd="0" destOrd="0" parTransId="{9855BB39-75F9-46FD-A12F-ED492AD9A18B}" sibTransId="{41837D7D-1751-42AA-98C3-6DBA31CC19FC}"/>
    <dgm:cxn modelId="{FA8F2A04-734E-49BC-9072-BE9A51EC3D5A}" type="presOf" srcId="{48ED1B41-51E4-4126-8F48-C26BAEC21862}" destId="{628820D9-8CD3-4624-88F9-21907E96F545}" srcOrd="0" destOrd="0" presId="urn:microsoft.com/office/officeart/2005/8/layout/hList1"/>
    <dgm:cxn modelId="{2611D307-A7D7-41CD-8DD5-2C58DA15AC96}" type="presOf" srcId="{DBA11FDF-0783-4EAE-A7BF-3A77D06BDFEC}" destId="{F9536900-2AA6-4D07-84E9-655683EEAA92}" srcOrd="0" destOrd="0" presId="urn:microsoft.com/office/officeart/2005/8/layout/hList1"/>
    <dgm:cxn modelId="{99103219-7A0F-4B08-A327-69D6294919B9}" type="presOf" srcId="{904B67F7-376A-4E4F-B3EC-5C8862B3BAB6}" destId="{3A10B848-9500-4CC7-99B6-67A34CAD215B}" srcOrd="0" destOrd="1" presId="urn:microsoft.com/office/officeart/2005/8/layout/hList1"/>
    <dgm:cxn modelId="{F14F9648-4744-4C2D-9660-257FD61960CE}" srcId="{48ED1B41-51E4-4126-8F48-C26BAEC21862}" destId="{4A7D57F7-B81C-47F4-A092-A957978FDC95}" srcOrd="2" destOrd="0" parTransId="{B16956F1-FE2E-42DE-A713-65CC685B4034}" sibTransId="{7B08DB5F-2841-4A37-99A5-E983D560D77E}"/>
    <dgm:cxn modelId="{B7014549-2A9B-48C1-92D2-F67B0CCA309E}" type="presOf" srcId="{A419D47B-40B9-4DD5-B8B4-3E8FBA429994}" destId="{3A10B848-9500-4CC7-99B6-67A34CAD215B}" srcOrd="0" destOrd="0" presId="urn:microsoft.com/office/officeart/2005/8/layout/hList1"/>
    <dgm:cxn modelId="{37CE90C9-125E-446E-8692-449E99F96B5C}" type="presOf" srcId="{4A7D57F7-B81C-47F4-A092-A957978FDC95}" destId="{3A10B848-9500-4CC7-99B6-67A34CAD215B}" srcOrd="0" destOrd="2" presId="urn:microsoft.com/office/officeart/2005/8/layout/hList1"/>
    <dgm:cxn modelId="{615BE5D9-2E61-4A66-8768-E0D2147BDCCA}" srcId="{DBA11FDF-0783-4EAE-A7BF-3A77D06BDFEC}" destId="{48ED1B41-51E4-4126-8F48-C26BAEC21862}" srcOrd="0" destOrd="0" parTransId="{487136EB-A3E0-4EBD-B9F9-5961043DE9B6}" sibTransId="{7419143A-F3A9-4C39-B4C6-EC25B64650F5}"/>
    <dgm:cxn modelId="{44EF35EA-92B4-4D98-A8F6-DA2919238A3C}" srcId="{48ED1B41-51E4-4126-8F48-C26BAEC21862}" destId="{904B67F7-376A-4E4F-B3EC-5C8862B3BAB6}" srcOrd="1" destOrd="0" parTransId="{AD5AA3FB-A013-4187-AD14-98FE3FF995D1}" sibTransId="{57CF3153-622D-4354-91A5-72244A3FFFF5}"/>
    <dgm:cxn modelId="{369FAA5A-3090-4011-86A4-F01A313710DB}" type="presParOf" srcId="{F9536900-2AA6-4D07-84E9-655683EEAA92}" destId="{FFC88888-3D21-46DD-AEFE-030B508F4F05}" srcOrd="0" destOrd="0" presId="urn:microsoft.com/office/officeart/2005/8/layout/hList1"/>
    <dgm:cxn modelId="{83DDF08C-8600-40E3-8EAB-6C22CD53ACD5}" type="presParOf" srcId="{FFC88888-3D21-46DD-AEFE-030B508F4F05}" destId="{628820D9-8CD3-4624-88F9-21907E96F545}" srcOrd="0" destOrd="0" presId="urn:microsoft.com/office/officeart/2005/8/layout/hList1"/>
    <dgm:cxn modelId="{76FC9F36-962B-4545-B480-DE622D6F32F2}" type="presParOf" srcId="{FFC88888-3D21-46DD-AEFE-030B508F4F05}" destId="{3A10B848-9500-4CC7-99B6-67A34CAD215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99FACD0-8B59-431F-B37C-64221BCEFEA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4A5A4C9-847A-4D3E-9966-7F0BF4396A22}">
      <dgm:prSet phldrT="[Text]"/>
      <dgm:spPr/>
      <dgm:t>
        <a:bodyPr/>
        <a:lstStyle/>
        <a:p>
          <a:r>
            <a:rPr lang="en-US" dirty="0"/>
            <a:t>Increase integration of local, state, and federal data to maximize service delivery and assistance.</a:t>
          </a:r>
        </a:p>
      </dgm:t>
    </dgm:pt>
    <dgm:pt modelId="{1E574A53-EB8D-4C40-A03C-EC02DB5EE8DD}" type="parTrans" cxnId="{20736676-383D-4934-BF77-A1246FBFC025}">
      <dgm:prSet/>
      <dgm:spPr/>
      <dgm:t>
        <a:bodyPr/>
        <a:lstStyle/>
        <a:p>
          <a:endParaRPr lang="en-US"/>
        </a:p>
      </dgm:t>
    </dgm:pt>
    <dgm:pt modelId="{9D9A901E-0D57-4229-A84F-A07502B4FDE9}" type="sibTrans" cxnId="{20736676-383D-4934-BF77-A1246FBFC025}">
      <dgm:prSet/>
      <dgm:spPr/>
      <dgm:t>
        <a:bodyPr/>
        <a:lstStyle/>
        <a:p>
          <a:endParaRPr lang="en-US"/>
        </a:p>
      </dgm:t>
    </dgm:pt>
    <dgm:pt modelId="{594EE607-11CC-4121-B4F6-A123D354F344}">
      <dgm:prSet phldrT="[Text]"/>
      <dgm:spPr/>
      <dgm:t>
        <a:bodyPr/>
        <a:lstStyle/>
        <a:p>
          <a:r>
            <a:rPr lang="en-US" dirty="0"/>
            <a:t>Upgrade HMIS or similar system to expand and improve functionality to track more complete data</a:t>
          </a:r>
        </a:p>
      </dgm:t>
    </dgm:pt>
    <dgm:pt modelId="{7EFAD703-AF65-4DE2-85FF-C9307D5D5073}" type="parTrans" cxnId="{BDE629C8-AC9E-4E20-9663-90B489BD83C9}">
      <dgm:prSet/>
      <dgm:spPr/>
      <dgm:t>
        <a:bodyPr/>
        <a:lstStyle/>
        <a:p>
          <a:endParaRPr lang="en-US"/>
        </a:p>
      </dgm:t>
    </dgm:pt>
    <dgm:pt modelId="{25AE59F8-B09E-4F8B-BC77-404B10BC166A}" type="sibTrans" cxnId="{BDE629C8-AC9E-4E20-9663-90B489BD83C9}">
      <dgm:prSet/>
      <dgm:spPr/>
      <dgm:t>
        <a:bodyPr/>
        <a:lstStyle/>
        <a:p>
          <a:endParaRPr lang="en-US"/>
        </a:p>
      </dgm:t>
    </dgm:pt>
    <dgm:pt modelId="{A3A9BF4F-4D58-48AE-9C24-67F703FDC9E9}">
      <dgm:prSet phldrT="[Text]"/>
      <dgm:spPr/>
      <dgm:t>
        <a:bodyPr/>
        <a:lstStyle/>
        <a:p>
          <a:r>
            <a:rPr lang="en-US" dirty="0"/>
            <a:t>Expand HMIS for more consistent use of the program across all organizations that utilize the system</a:t>
          </a:r>
        </a:p>
      </dgm:t>
    </dgm:pt>
    <dgm:pt modelId="{C999C7E0-DB56-411A-BF9D-ADCEF1DC6504}" type="parTrans" cxnId="{2EA10CF5-08FE-4AC6-B42B-C8D163643FA1}">
      <dgm:prSet/>
      <dgm:spPr/>
      <dgm:t>
        <a:bodyPr/>
        <a:lstStyle/>
        <a:p>
          <a:endParaRPr lang="en-US"/>
        </a:p>
      </dgm:t>
    </dgm:pt>
    <dgm:pt modelId="{BF873A3A-08D6-4012-839E-4299554CB739}" type="sibTrans" cxnId="{2EA10CF5-08FE-4AC6-B42B-C8D163643FA1}">
      <dgm:prSet/>
      <dgm:spPr/>
      <dgm:t>
        <a:bodyPr/>
        <a:lstStyle/>
        <a:p>
          <a:endParaRPr lang="en-US"/>
        </a:p>
      </dgm:t>
    </dgm:pt>
    <dgm:pt modelId="{EDE1DD52-DCE3-4C0A-A3AB-6E3A45095546}">
      <dgm:prSet/>
      <dgm:spPr/>
      <dgm:t>
        <a:bodyPr/>
        <a:lstStyle/>
        <a:p>
          <a:r>
            <a:rPr lang="en-US" dirty="0"/>
            <a:t>Expand access to all service providers and other partners in sectors that engage individuals experiencing homelessness</a:t>
          </a:r>
        </a:p>
      </dgm:t>
    </dgm:pt>
    <dgm:pt modelId="{66D4EAF9-DAC5-4C78-A99B-DA1806E80DD6}" type="parTrans" cxnId="{3B2C7EF7-32A9-45B0-BF7C-A8DA8A9226CD}">
      <dgm:prSet/>
      <dgm:spPr/>
      <dgm:t>
        <a:bodyPr/>
        <a:lstStyle/>
        <a:p>
          <a:endParaRPr lang="en-US"/>
        </a:p>
      </dgm:t>
    </dgm:pt>
    <dgm:pt modelId="{7FF05928-5500-4A5E-933C-89BD8EA8E6FF}" type="sibTrans" cxnId="{3B2C7EF7-32A9-45B0-BF7C-A8DA8A9226CD}">
      <dgm:prSet/>
      <dgm:spPr/>
      <dgm:t>
        <a:bodyPr/>
        <a:lstStyle/>
        <a:p>
          <a:endParaRPr lang="en-US"/>
        </a:p>
      </dgm:t>
    </dgm:pt>
    <dgm:pt modelId="{E0F9812D-DAAC-40E2-B839-ED6C0B2E3F22}" type="pres">
      <dgm:prSet presAssocID="{E99FACD0-8B59-431F-B37C-64221BCEFEA7}" presName="Name0" presStyleCnt="0">
        <dgm:presLayoutVars>
          <dgm:chMax val="7"/>
          <dgm:chPref val="7"/>
          <dgm:dir/>
        </dgm:presLayoutVars>
      </dgm:prSet>
      <dgm:spPr/>
    </dgm:pt>
    <dgm:pt modelId="{86B2E78E-FD8C-4998-9FDC-74040DD628C3}" type="pres">
      <dgm:prSet presAssocID="{E99FACD0-8B59-431F-B37C-64221BCEFEA7}" presName="Name1" presStyleCnt="0"/>
      <dgm:spPr/>
    </dgm:pt>
    <dgm:pt modelId="{9733234E-72BC-4D9A-BA91-92099855A3CD}" type="pres">
      <dgm:prSet presAssocID="{E99FACD0-8B59-431F-B37C-64221BCEFEA7}" presName="cycle" presStyleCnt="0"/>
      <dgm:spPr/>
    </dgm:pt>
    <dgm:pt modelId="{36FF6392-933D-441E-B0FB-07631953E550}" type="pres">
      <dgm:prSet presAssocID="{E99FACD0-8B59-431F-B37C-64221BCEFEA7}" presName="srcNode" presStyleLbl="node1" presStyleIdx="0" presStyleCnt="4"/>
      <dgm:spPr/>
    </dgm:pt>
    <dgm:pt modelId="{D6D3066F-7E08-4538-96B4-A729C9434F7B}" type="pres">
      <dgm:prSet presAssocID="{E99FACD0-8B59-431F-B37C-64221BCEFEA7}" presName="conn" presStyleLbl="parChTrans1D2" presStyleIdx="0" presStyleCnt="1"/>
      <dgm:spPr/>
    </dgm:pt>
    <dgm:pt modelId="{F50E0AC5-8B56-482B-8160-2F8B48BFED5B}" type="pres">
      <dgm:prSet presAssocID="{E99FACD0-8B59-431F-B37C-64221BCEFEA7}" presName="extraNode" presStyleLbl="node1" presStyleIdx="0" presStyleCnt="4"/>
      <dgm:spPr/>
    </dgm:pt>
    <dgm:pt modelId="{4AAFCD6A-08E8-4B8A-9BD2-69E25B618B37}" type="pres">
      <dgm:prSet presAssocID="{E99FACD0-8B59-431F-B37C-64221BCEFEA7}" presName="dstNode" presStyleLbl="node1" presStyleIdx="0" presStyleCnt="4"/>
      <dgm:spPr/>
    </dgm:pt>
    <dgm:pt modelId="{1B714851-FA9A-4010-8376-04D4CA95C14D}" type="pres">
      <dgm:prSet presAssocID="{44A5A4C9-847A-4D3E-9966-7F0BF4396A22}" presName="text_1" presStyleLbl="node1" presStyleIdx="0" presStyleCnt="4">
        <dgm:presLayoutVars>
          <dgm:bulletEnabled val="1"/>
        </dgm:presLayoutVars>
      </dgm:prSet>
      <dgm:spPr/>
    </dgm:pt>
    <dgm:pt modelId="{93C35B13-1A4D-454D-9BF1-7E1E2FE03344}" type="pres">
      <dgm:prSet presAssocID="{44A5A4C9-847A-4D3E-9966-7F0BF4396A22}" presName="accent_1" presStyleCnt="0"/>
      <dgm:spPr/>
    </dgm:pt>
    <dgm:pt modelId="{6D5B4D8C-63E3-48F1-8077-D60FF6B9D067}" type="pres">
      <dgm:prSet presAssocID="{44A5A4C9-847A-4D3E-9966-7F0BF4396A22}" presName="accentRepeatNode" presStyleLbl="solidFgAcc1" presStyleIdx="0" presStyleCnt="4"/>
      <dgm:spPr/>
    </dgm:pt>
    <dgm:pt modelId="{3886F915-F4BD-4A5E-80DC-C4DFFB8A6497}" type="pres">
      <dgm:prSet presAssocID="{594EE607-11CC-4121-B4F6-A123D354F344}" presName="text_2" presStyleLbl="node1" presStyleIdx="1" presStyleCnt="4" custLinFactNeighborY="1691">
        <dgm:presLayoutVars>
          <dgm:bulletEnabled val="1"/>
        </dgm:presLayoutVars>
      </dgm:prSet>
      <dgm:spPr/>
    </dgm:pt>
    <dgm:pt modelId="{F663E333-046F-4E78-967B-67AC96C69FDA}" type="pres">
      <dgm:prSet presAssocID="{594EE607-11CC-4121-B4F6-A123D354F344}" presName="accent_2" presStyleCnt="0"/>
      <dgm:spPr/>
    </dgm:pt>
    <dgm:pt modelId="{E4042E4E-87ED-4D9C-8602-5FFAABB89CEC}" type="pres">
      <dgm:prSet presAssocID="{594EE607-11CC-4121-B4F6-A123D354F344}" presName="accentRepeatNode" presStyleLbl="solidFgAcc1" presStyleIdx="1" presStyleCnt="4"/>
      <dgm:spPr/>
    </dgm:pt>
    <dgm:pt modelId="{803479AD-62A5-4519-8C10-6BE78E6AB799}" type="pres">
      <dgm:prSet presAssocID="{A3A9BF4F-4D58-48AE-9C24-67F703FDC9E9}" presName="text_3" presStyleLbl="node1" presStyleIdx="2" presStyleCnt="4">
        <dgm:presLayoutVars>
          <dgm:bulletEnabled val="1"/>
        </dgm:presLayoutVars>
      </dgm:prSet>
      <dgm:spPr/>
    </dgm:pt>
    <dgm:pt modelId="{8BA19C97-7C52-4E5F-A3F9-CB38B6205A98}" type="pres">
      <dgm:prSet presAssocID="{A3A9BF4F-4D58-48AE-9C24-67F703FDC9E9}" presName="accent_3" presStyleCnt="0"/>
      <dgm:spPr/>
    </dgm:pt>
    <dgm:pt modelId="{09194458-6655-4FA5-9F18-AF260068149D}" type="pres">
      <dgm:prSet presAssocID="{A3A9BF4F-4D58-48AE-9C24-67F703FDC9E9}" presName="accentRepeatNode" presStyleLbl="solidFgAcc1" presStyleIdx="2" presStyleCnt="4"/>
      <dgm:spPr/>
    </dgm:pt>
    <dgm:pt modelId="{14403CDA-677A-4AB6-9C08-170FDAB7F371}" type="pres">
      <dgm:prSet presAssocID="{EDE1DD52-DCE3-4C0A-A3AB-6E3A45095546}" presName="text_4" presStyleLbl="node1" presStyleIdx="3" presStyleCnt="4">
        <dgm:presLayoutVars>
          <dgm:bulletEnabled val="1"/>
        </dgm:presLayoutVars>
      </dgm:prSet>
      <dgm:spPr/>
    </dgm:pt>
    <dgm:pt modelId="{95786185-1E7B-450D-9B43-FC84DB389078}" type="pres">
      <dgm:prSet presAssocID="{EDE1DD52-DCE3-4C0A-A3AB-6E3A45095546}" presName="accent_4" presStyleCnt="0"/>
      <dgm:spPr/>
    </dgm:pt>
    <dgm:pt modelId="{54B096A5-02F5-42A3-A876-2ED56A5FADDB}" type="pres">
      <dgm:prSet presAssocID="{EDE1DD52-DCE3-4C0A-A3AB-6E3A45095546}" presName="accentRepeatNode" presStyleLbl="solidFgAcc1" presStyleIdx="3" presStyleCnt="4"/>
      <dgm:spPr/>
    </dgm:pt>
  </dgm:ptLst>
  <dgm:cxnLst>
    <dgm:cxn modelId="{C25EEE24-894D-4A81-A714-572BDC2026F9}" type="presOf" srcId="{A3A9BF4F-4D58-48AE-9C24-67F703FDC9E9}" destId="{803479AD-62A5-4519-8C10-6BE78E6AB799}" srcOrd="0" destOrd="0" presId="urn:microsoft.com/office/officeart/2008/layout/VerticalCurvedList"/>
    <dgm:cxn modelId="{5585C53A-0EE0-4DB3-9BF2-5FADF6EB3193}" type="presOf" srcId="{EDE1DD52-DCE3-4C0A-A3AB-6E3A45095546}" destId="{14403CDA-677A-4AB6-9C08-170FDAB7F371}" srcOrd="0" destOrd="0" presId="urn:microsoft.com/office/officeart/2008/layout/VerticalCurvedList"/>
    <dgm:cxn modelId="{4F69D166-BCC3-42C2-9386-DE0666C7710D}" type="presOf" srcId="{E99FACD0-8B59-431F-B37C-64221BCEFEA7}" destId="{E0F9812D-DAAC-40E2-B839-ED6C0B2E3F22}" srcOrd="0" destOrd="0" presId="urn:microsoft.com/office/officeart/2008/layout/VerticalCurvedList"/>
    <dgm:cxn modelId="{20736676-383D-4934-BF77-A1246FBFC025}" srcId="{E99FACD0-8B59-431F-B37C-64221BCEFEA7}" destId="{44A5A4C9-847A-4D3E-9966-7F0BF4396A22}" srcOrd="0" destOrd="0" parTransId="{1E574A53-EB8D-4C40-A03C-EC02DB5EE8DD}" sibTransId="{9D9A901E-0D57-4229-A84F-A07502B4FDE9}"/>
    <dgm:cxn modelId="{ADC799B2-F97C-4C4E-8318-FBC1FB62BF7C}" type="presOf" srcId="{44A5A4C9-847A-4D3E-9966-7F0BF4396A22}" destId="{1B714851-FA9A-4010-8376-04D4CA95C14D}" srcOrd="0" destOrd="0" presId="urn:microsoft.com/office/officeart/2008/layout/VerticalCurvedList"/>
    <dgm:cxn modelId="{BDE629C8-AC9E-4E20-9663-90B489BD83C9}" srcId="{E99FACD0-8B59-431F-B37C-64221BCEFEA7}" destId="{594EE607-11CC-4121-B4F6-A123D354F344}" srcOrd="1" destOrd="0" parTransId="{7EFAD703-AF65-4DE2-85FF-C9307D5D5073}" sibTransId="{25AE59F8-B09E-4F8B-BC77-404B10BC166A}"/>
    <dgm:cxn modelId="{57567CCD-7BB7-490C-8B69-4A434F573A06}" type="presOf" srcId="{9D9A901E-0D57-4229-A84F-A07502B4FDE9}" destId="{D6D3066F-7E08-4538-96B4-A729C9434F7B}" srcOrd="0" destOrd="0" presId="urn:microsoft.com/office/officeart/2008/layout/VerticalCurvedList"/>
    <dgm:cxn modelId="{A329B3E5-4478-4CA8-B6ED-F97744CB555A}" type="presOf" srcId="{594EE607-11CC-4121-B4F6-A123D354F344}" destId="{3886F915-F4BD-4A5E-80DC-C4DFFB8A6497}" srcOrd="0" destOrd="0" presId="urn:microsoft.com/office/officeart/2008/layout/VerticalCurvedList"/>
    <dgm:cxn modelId="{2EA10CF5-08FE-4AC6-B42B-C8D163643FA1}" srcId="{E99FACD0-8B59-431F-B37C-64221BCEFEA7}" destId="{A3A9BF4F-4D58-48AE-9C24-67F703FDC9E9}" srcOrd="2" destOrd="0" parTransId="{C999C7E0-DB56-411A-BF9D-ADCEF1DC6504}" sibTransId="{BF873A3A-08D6-4012-839E-4299554CB739}"/>
    <dgm:cxn modelId="{3B2C7EF7-32A9-45B0-BF7C-A8DA8A9226CD}" srcId="{E99FACD0-8B59-431F-B37C-64221BCEFEA7}" destId="{EDE1DD52-DCE3-4C0A-A3AB-6E3A45095546}" srcOrd="3" destOrd="0" parTransId="{66D4EAF9-DAC5-4C78-A99B-DA1806E80DD6}" sibTransId="{7FF05928-5500-4A5E-933C-89BD8EA8E6FF}"/>
    <dgm:cxn modelId="{0C89B771-6CD1-4EC3-A820-6A4A88C4D17E}" type="presParOf" srcId="{E0F9812D-DAAC-40E2-B839-ED6C0B2E3F22}" destId="{86B2E78E-FD8C-4998-9FDC-74040DD628C3}" srcOrd="0" destOrd="0" presId="urn:microsoft.com/office/officeart/2008/layout/VerticalCurvedList"/>
    <dgm:cxn modelId="{7200ED16-B0CA-4891-9005-0B554AF642A6}" type="presParOf" srcId="{86B2E78E-FD8C-4998-9FDC-74040DD628C3}" destId="{9733234E-72BC-4D9A-BA91-92099855A3CD}" srcOrd="0" destOrd="0" presId="urn:microsoft.com/office/officeart/2008/layout/VerticalCurvedList"/>
    <dgm:cxn modelId="{61BAA12C-AF13-4F53-9555-A2D58674AB4A}" type="presParOf" srcId="{9733234E-72BC-4D9A-BA91-92099855A3CD}" destId="{36FF6392-933D-441E-B0FB-07631953E550}" srcOrd="0" destOrd="0" presId="urn:microsoft.com/office/officeart/2008/layout/VerticalCurvedList"/>
    <dgm:cxn modelId="{AFB09992-ED07-4161-95F0-D862A2B34C29}" type="presParOf" srcId="{9733234E-72BC-4D9A-BA91-92099855A3CD}" destId="{D6D3066F-7E08-4538-96B4-A729C9434F7B}" srcOrd="1" destOrd="0" presId="urn:microsoft.com/office/officeart/2008/layout/VerticalCurvedList"/>
    <dgm:cxn modelId="{9066FB8F-1E00-43C4-BCFB-CF0D984760E8}" type="presParOf" srcId="{9733234E-72BC-4D9A-BA91-92099855A3CD}" destId="{F50E0AC5-8B56-482B-8160-2F8B48BFED5B}" srcOrd="2" destOrd="0" presId="urn:microsoft.com/office/officeart/2008/layout/VerticalCurvedList"/>
    <dgm:cxn modelId="{B9FB9066-2B80-4FA2-927A-AAD485C00EB4}" type="presParOf" srcId="{9733234E-72BC-4D9A-BA91-92099855A3CD}" destId="{4AAFCD6A-08E8-4B8A-9BD2-69E25B618B37}" srcOrd="3" destOrd="0" presId="urn:microsoft.com/office/officeart/2008/layout/VerticalCurvedList"/>
    <dgm:cxn modelId="{B6B05AAD-D8C7-4880-A4F3-FD9A42B9BDFE}" type="presParOf" srcId="{86B2E78E-FD8C-4998-9FDC-74040DD628C3}" destId="{1B714851-FA9A-4010-8376-04D4CA95C14D}" srcOrd="1" destOrd="0" presId="urn:microsoft.com/office/officeart/2008/layout/VerticalCurvedList"/>
    <dgm:cxn modelId="{E2EE946F-C8BF-46D0-B5AD-903E4BDF83E6}" type="presParOf" srcId="{86B2E78E-FD8C-4998-9FDC-74040DD628C3}" destId="{93C35B13-1A4D-454D-9BF1-7E1E2FE03344}" srcOrd="2" destOrd="0" presId="urn:microsoft.com/office/officeart/2008/layout/VerticalCurvedList"/>
    <dgm:cxn modelId="{D1004120-B64C-4C66-A873-6188A165BE10}" type="presParOf" srcId="{93C35B13-1A4D-454D-9BF1-7E1E2FE03344}" destId="{6D5B4D8C-63E3-48F1-8077-D60FF6B9D067}" srcOrd="0" destOrd="0" presId="urn:microsoft.com/office/officeart/2008/layout/VerticalCurvedList"/>
    <dgm:cxn modelId="{DF829C8F-A7E6-4721-A357-2C4B04F95073}" type="presParOf" srcId="{86B2E78E-FD8C-4998-9FDC-74040DD628C3}" destId="{3886F915-F4BD-4A5E-80DC-C4DFFB8A6497}" srcOrd="3" destOrd="0" presId="urn:microsoft.com/office/officeart/2008/layout/VerticalCurvedList"/>
    <dgm:cxn modelId="{9F68F888-2BBA-4D4E-B51B-93079FAF018C}" type="presParOf" srcId="{86B2E78E-FD8C-4998-9FDC-74040DD628C3}" destId="{F663E333-046F-4E78-967B-67AC96C69FDA}" srcOrd="4" destOrd="0" presId="urn:microsoft.com/office/officeart/2008/layout/VerticalCurvedList"/>
    <dgm:cxn modelId="{2DD56B40-C504-4BD5-9AC4-AA6219CA1B4A}" type="presParOf" srcId="{F663E333-046F-4E78-967B-67AC96C69FDA}" destId="{E4042E4E-87ED-4D9C-8602-5FFAABB89CEC}" srcOrd="0" destOrd="0" presId="urn:microsoft.com/office/officeart/2008/layout/VerticalCurvedList"/>
    <dgm:cxn modelId="{09C2D836-CC2C-4E50-937A-450EAC5B80A4}" type="presParOf" srcId="{86B2E78E-FD8C-4998-9FDC-74040DD628C3}" destId="{803479AD-62A5-4519-8C10-6BE78E6AB799}" srcOrd="5" destOrd="0" presId="urn:microsoft.com/office/officeart/2008/layout/VerticalCurvedList"/>
    <dgm:cxn modelId="{E036E9A4-C54F-443A-9C87-7B0A6C2B60DF}" type="presParOf" srcId="{86B2E78E-FD8C-4998-9FDC-74040DD628C3}" destId="{8BA19C97-7C52-4E5F-A3F9-CB38B6205A98}" srcOrd="6" destOrd="0" presId="urn:microsoft.com/office/officeart/2008/layout/VerticalCurvedList"/>
    <dgm:cxn modelId="{A15C8D95-EF02-4FF7-B1E5-E45CCB323F42}" type="presParOf" srcId="{8BA19C97-7C52-4E5F-A3F9-CB38B6205A98}" destId="{09194458-6655-4FA5-9F18-AF260068149D}" srcOrd="0" destOrd="0" presId="urn:microsoft.com/office/officeart/2008/layout/VerticalCurvedList"/>
    <dgm:cxn modelId="{86E0E02A-3D6E-4DEA-A7E5-E09A5CFFF627}" type="presParOf" srcId="{86B2E78E-FD8C-4998-9FDC-74040DD628C3}" destId="{14403CDA-677A-4AB6-9C08-170FDAB7F371}" srcOrd="7" destOrd="0" presId="urn:microsoft.com/office/officeart/2008/layout/VerticalCurvedList"/>
    <dgm:cxn modelId="{D05B469C-953F-45AA-8608-6263C67891BB}" type="presParOf" srcId="{86B2E78E-FD8C-4998-9FDC-74040DD628C3}" destId="{95786185-1E7B-450D-9B43-FC84DB389078}" srcOrd="8" destOrd="0" presId="urn:microsoft.com/office/officeart/2008/layout/VerticalCurvedList"/>
    <dgm:cxn modelId="{373B732E-2BFE-4CC9-8AEF-C952FE660E47}" type="presParOf" srcId="{95786185-1E7B-450D-9B43-FC84DB389078}" destId="{54B096A5-02F5-42A3-A876-2ED56A5FADDB}"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BA11FDF-0783-4EAE-A7BF-3A77D06BDF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78B2B03-6177-4765-98CF-8A8BD075CB71}">
      <dgm:prSet phldrT="[Text]"/>
      <dgm:spPr/>
      <dgm:t>
        <a:bodyPr/>
        <a:lstStyle/>
        <a:p>
          <a:r>
            <a:rPr lang="en-US" dirty="0"/>
            <a:t>Prevention / Intervention</a:t>
          </a:r>
        </a:p>
      </dgm:t>
    </dgm:pt>
    <dgm:pt modelId="{8E3634CF-6718-4142-ABD2-051171D37DBF}" type="parTrans" cxnId="{0BD29688-6D02-4AA6-8216-9D5AA598C9F6}">
      <dgm:prSet/>
      <dgm:spPr/>
      <dgm:t>
        <a:bodyPr/>
        <a:lstStyle/>
        <a:p>
          <a:endParaRPr lang="en-US"/>
        </a:p>
      </dgm:t>
    </dgm:pt>
    <dgm:pt modelId="{091C2D4C-6F4B-4A36-BD8C-DCD797AE5BC8}" type="sibTrans" cxnId="{0BD29688-6D02-4AA6-8216-9D5AA598C9F6}">
      <dgm:prSet/>
      <dgm:spPr/>
      <dgm:t>
        <a:bodyPr/>
        <a:lstStyle/>
        <a:p>
          <a:endParaRPr lang="en-US"/>
        </a:p>
      </dgm:t>
    </dgm:pt>
    <dgm:pt modelId="{41B1448E-9675-4CB4-849B-F0EE9D19625D}">
      <dgm:prSet phldrT="[Text]"/>
      <dgm:spPr/>
      <dgm:t>
        <a:bodyPr/>
        <a:lstStyle/>
        <a:p>
          <a:r>
            <a:rPr lang="en-US" dirty="0"/>
            <a:t>Access services in a centralized coordinated manner earlier than before</a:t>
          </a:r>
        </a:p>
      </dgm:t>
    </dgm:pt>
    <dgm:pt modelId="{1003C710-AFCF-46A9-B2C5-20868F2523A3}" type="parTrans" cxnId="{2C88FC30-1FF2-4183-966B-6AA7456217E3}">
      <dgm:prSet/>
      <dgm:spPr/>
      <dgm:t>
        <a:bodyPr/>
        <a:lstStyle/>
        <a:p>
          <a:endParaRPr lang="en-US"/>
        </a:p>
      </dgm:t>
    </dgm:pt>
    <dgm:pt modelId="{94273BB7-4448-4AEC-940F-3B8A65EB1E4F}" type="sibTrans" cxnId="{2C88FC30-1FF2-4183-966B-6AA7456217E3}">
      <dgm:prSet/>
      <dgm:spPr/>
      <dgm:t>
        <a:bodyPr/>
        <a:lstStyle/>
        <a:p>
          <a:endParaRPr lang="en-US"/>
        </a:p>
      </dgm:t>
    </dgm:pt>
    <dgm:pt modelId="{7776B4E5-A66A-40DF-9156-B3FC54B9C214}">
      <dgm:prSet phldrT="[Text]"/>
      <dgm:spPr/>
      <dgm:t>
        <a:bodyPr/>
        <a:lstStyle/>
        <a:p>
          <a:r>
            <a:rPr lang="en-US" dirty="0"/>
            <a:t>Ensure nobody falls through the cracks</a:t>
          </a:r>
        </a:p>
      </dgm:t>
    </dgm:pt>
    <dgm:pt modelId="{C25300CC-3131-4FC1-9383-8CEFADE198F4}" type="parTrans" cxnId="{92ED1E91-AB13-491A-951E-C1511D12F09C}">
      <dgm:prSet/>
      <dgm:spPr/>
      <dgm:t>
        <a:bodyPr/>
        <a:lstStyle/>
        <a:p>
          <a:endParaRPr lang="en-US"/>
        </a:p>
      </dgm:t>
    </dgm:pt>
    <dgm:pt modelId="{F39FCFA1-B2B2-4DD7-9F56-3F20EEF139D8}" type="sibTrans" cxnId="{92ED1E91-AB13-491A-951E-C1511D12F09C}">
      <dgm:prSet/>
      <dgm:spPr/>
      <dgm:t>
        <a:bodyPr/>
        <a:lstStyle/>
        <a:p>
          <a:endParaRPr lang="en-US"/>
        </a:p>
      </dgm:t>
    </dgm:pt>
    <dgm:pt modelId="{AB365F57-4B16-4F94-87A6-123CD8A0E835}">
      <dgm:prSet phldrT="[Text]"/>
      <dgm:spPr/>
      <dgm:t>
        <a:bodyPr/>
        <a:lstStyle/>
        <a:p>
          <a:r>
            <a:rPr lang="en-US" dirty="0"/>
            <a:t>Cost effective strategies</a:t>
          </a:r>
        </a:p>
      </dgm:t>
    </dgm:pt>
    <dgm:pt modelId="{DCF7E163-3B2C-43AB-9B27-A068FA0311ED}" type="parTrans" cxnId="{FE5908DC-6616-41DB-BAFD-794195874B49}">
      <dgm:prSet/>
      <dgm:spPr/>
      <dgm:t>
        <a:bodyPr/>
        <a:lstStyle/>
        <a:p>
          <a:endParaRPr lang="en-US"/>
        </a:p>
      </dgm:t>
    </dgm:pt>
    <dgm:pt modelId="{B1475C7F-39E7-47BD-BE08-C4745AAF9740}" type="sibTrans" cxnId="{FE5908DC-6616-41DB-BAFD-794195874B49}">
      <dgm:prSet/>
      <dgm:spPr/>
      <dgm:t>
        <a:bodyPr/>
        <a:lstStyle/>
        <a:p>
          <a:endParaRPr lang="en-US"/>
        </a:p>
      </dgm:t>
    </dgm:pt>
    <dgm:pt modelId="{F9536900-2AA6-4D07-84E9-655683EEAA92}" type="pres">
      <dgm:prSet presAssocID="{DBA11FDF-0783-4EAE-A7BF-3A77D06BDFEC}" presName="Name0" presStyleCnt="0">
        <dgm:presLayoutVars>
          <dgm:dir/>
          <dgm:animLvl val="lvl"/>
          <dgm:resizeHandles val="exact"/>
        </dgm:presLayoutVars>
      </dgm:prSet>
      <dgm:spPr/>
    </dgm:pt>
    <dgm:pt modelId="{AC82AC11-5174-4CA7-ADBB-5612F88A5D02}" type="pres">
      <dgm:prSet presAssocID="{B78B2B03-6177-4765-98CF-8A8BD075CB71}" presName="composite" presStyleCnt="0"/>
      <dgm:spPr/>
    </dgm:pt>
    <dgm:pt modelId="{8B5450AF-0981-4281-85D6-9A8A4766249F}" type="pres">
      <dgm:prSet presAssocID="{B78B2B03-6177-4765-98CF-8A8BD075CB71}" presName="parTx" presStyleLbl="alignNode1" presStyleIdx="0" presStyleCnt="1" custScaleY="148729" custLinFactNeighborX="1056" custLinFactNeighborY="-12610">
        <dgm:presLayoutVars>
          <dgm:chMax val="0"/>
          <dgm:chPref val="0"/>
          <dgm:bulletEnabled val="1"/>
        </dgm:presLayoutVars>
      </dgm:prSet>
      <dgm:spPr/>
    </dgm:pt>
    <dgm:pt modelId="{BD0A6DD2-B3A7-439D-A6C5-949DAE41603B}" type="pres">
      <dgm:prSet presAssocID="{B78B2B03-6177-4765-98CF-8A8BD075CB71}" presName="desTx" presStyleLbl="alignAccFollowNode1" presStyleIdx="0" presStyleCnt="1" custLinFactNeighborY="1633">
        <dgm:presLayoutVars>
          <dgm:bulletEnabled val="1"/>
        </dgm:presLayoutVars>
      </dgm:prSet>
      <dgm:spPr/>
    </dgm:pt>
  </dgm:ptLst>
  <dgm:cxnLst>
    <dgm:cxn modelId="{2611D307-A7D7-41CD-8DD5-2C58DA15AC96}" type="presOf" srcId="{DBA11FDF-0783-4EAE-A7BF-3A77D06BDFEC}" destId="{F9536900-2AA6-4D07-84E9-655683EEAA92}" srcOrd="0" destOrd="0" presId="urn:microsoft.com/office/officeart/2005/8/layout/hList1"/>
    <dgm:cxn modelId="{2C88FC30-1FF2-4183-966B-6AA7456217E3}" srcId="{B78B2B03-6177-4765-98CF-8A8BD075CB71}" destId="{41B1448E-9675-4CB4-849B-F0EE9D19625D}" srcOrd="0" destOrd="0" parTransId="{1003C710-AFCF-46A9-B2C5-20868F2523A3}" sibTransId="{94273BB7-4448-4AEC-940F-3B8A65EB1E4F}"/>
    <dgm:cxn modelId="{800FC245-DAB9-40EB-BE7A-D6CBCE693EA3}" type="presOf" srcId="{B78B2B03-6177-4765-98CF-8A8BD075CB71}" destId="{8B5450AF-0981-4281-85D6-9A8A4766249F}" srcOrd="0" destOrd="0" presId="urn:microsoft.com/office/officeart/2005/8/layout/hList1"/>
    <dgm:cxn modelId="{91EDC586-992D-4C7C-8953-E436343EAC23}" type="presOf" srcId="{AB365F57-4B16-4F94-87A6-123CD8A0E835}" destId="{BD0A6DD2-B3A7-439D-A6C5-949DAE41603B}" srcOrd="0" destOrd="2" presId="urn:microsoft.com/office/officeart/2005/8/layout/hList1"/>
    <dgm:cxn modelId="{0BD29688-6D02-4AA6-8216-9D5AA598C9F6}" srcId="{DBA11FDF-0783-4EAE-A7BF-3A77D06BDFEC}" destId="{B78B2B03-6177-4765-98CF-8A8BD075CB71}" srcOrd="0" destOrd="0" parTransId="{8E3634CF-6718-4142-ABD2-051171D37DBF}" sibTransId="{091C2D4C-6F4B-4A36-BD8C-DCD797AE5BC8}"/>
    <dgm:cxn modelId="{92ED1E91-AB13-491A-951E-C1511D12F09C}" srcId="{B78B2B03-6177-4765-98CF-8A8BD075CB71}" destId="{7776B4E5-A66A-40DF-9156-B3FC54B9C214}" srcOrd="1" destOrd="0" parTransId="{C25300CC-3131-4FC1-9383-8CEFADE198F4}" sibTransId="{F39FCFA1-B2B2-4DD7-9F56-3F20EEF139D8}"/>
    <dgm:cxn modelId="{FE5908DC-6616-41DB-BAFD-794195874B49}" srcId="{B78B2B03-6177-4765-98CF-8A8BD075CB71}" destId="{AB365F57-4B16-4F94-87A6-123CD8A0E835}" srcOrd="2" destOrd="0" parTransId="{DCF7E163-3B2C-43AB-9B27-A068FA0311ED}" sibTransId="{B1475C7F-39E7-47BD-BE08-C4745AAF9740}"/>
    <dgm:cxn modelId="{9BD160E1-BED0-4505-AAD3-BB7B22B1FFB5}" type="presOf" srcId="{41B1448E-9675-4CB4-849B-F0EE9D19625D}" destId="{BD0A6DD2-B3A7-439D-A6C5-949DAE41603B}" srcOrd="0" destOrd="0" presId="urn:microsoft.com/office/officeart/2005/8/layout/hList1"/>
    <dgm:cxn modelId="{B8914FFB-BD57-41EC-BD88-166F4E2A681D}" type="presOf" srcId="{7776B4E5-A66A-40DF-9156-B3FC54B9C214}" destId="{BD0A6DD2-B3A7-439D-A6C5-949DAE41603B}" srcOrd="0" destOrd="1" presId="urn:microsoft.com/office/officeart/2005/8/layout/hList1"/>
    <dgm:cxn modelId="{A747654C-FC09-4958-9F07-FB5D18FB79F1}" type="presParOf" srcId="{F9536900-2AA6-4D07-84E9-655683EEAA92}" destId="{AC82AC11-5174-4CA7-ADBB-5612F88A5D02}" srcOrd="0" destOrd="0" presId="urn:microsoft.com/office/officeart/2005/8/layout/hList1"/>
    <dgm:cxn modelId="{4973CF8C-9490-4A50-9C65-7D6D3C4CF1F1}" type="presParOf" srcId="{AC82AC11-5174-4CA7-ADBB-5612F88A5D02}" destId="{8B5450AF-0981-4281-85D6-9A8A4766249F}" srcOrd="0" destOrd="0" presId="urn:microsoft.com/office/officeart/2005/8/layout/hList1"/>
    <dgm:cxn modelId="{AF3165A4-0745-4570-A592-1E1EB2F3DDE0}" type="presParOf" srcId="{AC82AC11-5174-4CA7-ADBB-5612F88A5D02}" destId="{BD0A6DD2-B3A7-439D-A6C5-949DAE41603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99FACD0-8B59-431F-B37C-64221BCEFEA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4A5A4C9-847A-4D3E-9966-7F0BF4396A22}">
      <dgm:prSet phldrT="[Text]"/>
      <dgm:spPr/>
      <dgm:t>
        <a:bodyPr/>
        <a:lstStyle/>
        <a:p>
          <a:r>
            <a:rPr lang="en-US" dirty="0"/>
            <a:t>Fund diversion programs for one-time needs</a:t>
          </a:r>
        </a:p>
      </dgm:t>
    </dgm:pt>
    <dgm:pt modelId="{1E574A53-EB8D-4C40-A03C-EC02DB5EE8DD}" type="parTrans" cxnId="{20736676-383D-4934-BF77-A1246FBFC025}">
      <dgm:prSet/>
      <dgm:spPr/>
      <dgm:t>
        <a:bodyPr/>
        <a:lstStyle/>
        <a:p>
          <a:endParaRPr lang="en-US"/>
        </a:p>
      </dgm:t>
    </dgm:pt>
    <dgm:pt modelId="{9D9A901E-0D57-4229-A84F-A07502B4FDE9}" type="sibTrans" cxnId="{20736676-383D-4934-BF77-A1246FBFC025}">
      <dgm:prSet/>
      <dgm:spPr/>
      <dgm:t>
        <a:bodyPr/>
        <a:lstStyle/>
        <a:p>
          <a:endParaRPr lang="en-US"/>
        </a:p>
      </dgm:t>
    </dgm:pt>
    <dgm:pt modelId="{594EE607-11CC-4121-B4F6-A123D354F344}">
      <dgm:prSet phldrT="[Text]"/>
      <dgm:spPr/>
      <dgm:t>
        <a:bodyPr/>
        <a:lstStyle/>
        <a:p>
          <a:r>
            <a:rPr lang="en-US" dirty="0"/>
            <a:t>Create “Housing Navigators” for landlord engagement and retention and to prevent evictions</a:t>
          </a:r>
        </a:p>
      </dgm:t>
    </dgm:pt>
    <dgm:pt modelId="{7EFAD703-AF65-4DE2-85FF-C9307D5D5073}" type="parTrans" cxnId="{BDE629C8-AC9E-4E20-9663-90B489BD83C9}">
      <dgm:prSet/>
      <dgm:spPr/>
      <dgm:t>
        <a:bodyPr/>
        <a:lstStyle/>
        <a:p>
          <a:endParaRPr lang="en-US"/>
        </a:p>
      </dgm:t>
    </dgm:pt>
    <dgm:pt modelId="{25AE59F8-B09E-4F8B-BC77-404B10BC166A}" type="sibTrans" cxnId="{BDE629C8-AC9E-4E20-9663-90B489BD83C9}">
      <dgm:prSet/>
      <dgm:spPr/>
      <dgm:t>
        <a:bodyPr/>
        <a:lstStyle/>
        <a:p>
          <a:endParaRPr lang="en-US"/>
        </a:p>
      </dgm:t>
    </dgm:pt>
    <dgm:pt modelId="{A3A9BF4F-4D58-48AE-9C24-67F703FDC9E9}">
      <dgm:prSet phldrT="[Text]"/>
      <dgm:spPr/>
      <dgm:t>
        <a:bodyPr/>
        <a:lstStyle/>
        <a:p>
          <a:r>
            <a:rPr lang="en-US" dirty="0"/>
            <a:t>Develop resource centers and mobile outreach service centers to increase resource and service delivery</a:t>
          </a:r>
        </a:p>
      </dgm:t>
    </dgm:pt>
    <dgm:pt modelId="{C999C7E0-DB56-411A-BF9D-ADCEF1DC6504}" type="parTrans" cxnId="{2EA10CF5-08FE-4AC6-B42B-C8D163643FA1}">
      <dgm:prSet/>
      <dgm:spPr/>
      <dgm:t>
        <a:bodyPr/>
        <a:lstStyle/>
        <a:p>
          <a:endParaRPr lang="en-US"/>
        </a:p>
      </dgm:t>
    </dgm:pt>
    <dgm:pt modelId="{BF873A3A-08D6-4012-839E-4299554CB739}" type="sibTrans" cxnId="{2EA10CF5-08FE-4AC6-B42B-C8D163643FA1}">
      <dgm:prSet/>
      <dgm:spPr/>
      <dgm:t>
        <a:bodyPr/>
        <a:lstStyle/>
        <a:p>
          <a:endParaRPr lang="en-US"/>
        </a:p>
      </dgm:t>
    </dgm:pt>
    <dgm:pt modelId="{474B1D9F-6984-4D1E-A149-8FA2B2CA72E0}">
      <dgm:prSet/>
      <dgm:spPr/>
      <dgm:t>
        <a:bodyPr/>
        <a:lstStyle/>
        <a:p>
          <a:r>
            <a:rPr lang="en-US" dirty="0"/>
            <a:t>Expand rental assistance, basic needs, and emergency assistance to prevent homelessness given COVID-19 impacts</a:t>
          </a:r>
        </a:p>
      </dgm:t>
    </dgm:pt>
    <dgm:pt modelId="{F0D1398C-0E36-4C63-8836-6B968FE81A29}" type="parTrans" cxnId="{80BC7D39-91EB-4ABB-AD2E-300AABCEA3F2}">
      <dgm:prSet/>
      <dgm:spPr/>
    </dgm:pt>
    <dgm:pt modelId="{54074531-DAC0-450C-9A59-86E271DDF83A}" type="sibTrans" cxnId="{80BC7D39-91EB-4ABB-AD2E-300AABCEA3F2}">
      <dgm:prSet/>
      <dgm:spPr/>
    </dgm:pt>
    <dgm:pt modelId="{E0F9812D-DAAC-40E2-B839-ED6C0B2E3F22}" type="pres">
      <dgm:prSet presAssocID="{E99FACD0-8B59-431F-B37C-64221BCEFEA7}" presName="Name0" presStyleCnt="0">
        <dgm:presLayoutVars>
          <dgm:chMax val="7"/>
          <dgm:chPref val="7"/>
          <dgm:dir/>
        </dgm:presLayoutVars>
      </dgm:prSet>
      <dgm:spPr/>
    </dgm:pt>
    <dgm:pt modelId="{86B2E78E-FD8C-4998-9FDC-74040DD628C3}" type="pres">
      <dgm:prSet presAssocID="{E99FACD0-8B59-431F-B37C-64221BCEFEA7}" presName="Name1" presStyleCnt="0"/>
      <dgm:spPr/>
    </dgm:pt>
    <dgm:pt modelId="{9733234E-72BC-4D9A-BA91-92099855A3CD}" type="pres">
      <dgm:prSet presAssocID="{E99FACD0-8B59-431F-B37C-64221BCEFEA7}" presName="cycle" presStyleCnt="0"/>
      <dgm:spPr/>
    </dgm:pt>
    <dgm:pt modelId="{36FF6392-933D-441E-B0FB-07631953E550}" type="pres">
      <dgm:prSet presAssocID="{E99FACD0-8B59-431F-B37C-64221BCEFEA7}" presName="srcNode" presStyleLbl="node1" presStyleIdx="0" presStyleCnt="4"/>
      <dgm:spPr/>
    </dgm:pt>
    <dgm:pt modelId="{D6D3066F-7E08-4538-96B4-A729C9434F7B}" type="pres">
      <dgm:prSet presAssocID="{E99FACD0-8B59-431F-B37C-64221BCEFEA7}" presName="conn" presStyleLbl="parChTrans1D2" presStyleIdx="0" presStyleCnt="1"/>
      <dgm:spPr/>
    </dgm:pt>
    <dgm:pt modelId="{F50E0AC5-8B56-482B-8160-2F8B48BFED5B}" type="pres">
      <dgm:prSet presAssocID="{E99FACD0-8B59-431F-B37C-64221BCEFEA7}" presName="extraNode" presStyleLbl="node1" presStyleIdx="0" presStyleCnt="4"/>
      <dgm:spPr/>
    </dgm:pt>
    <dgm:pt modelId="{4AAFCD6A-08E8-4B8A-9BD2-69E25B618B37}" type="pres">
      <dgm:prSet presAssocID="{E99FACD0-8B59-431F-B37C-64221BCEFEA7}" presName="dstNode" presStyleLbl="node1" presStyleIdx="0" presStyleCnt="4"/>
      <dgm:spPr/>
    </dgm:pt>
    <dgm:pt modelId="{1B714851-FA9A-4010-8376-04D4CA95C14D}" type="pres">
      <dgm:prSet presAssocID="{44A5A4C9-847A-4D3E-9966-7F0BF4396A22}" presName="text_1" presStyleLbl="node1" presStyleIdx="0" presStyleCnt="4">
        <dgm:presLayoutVars>
          <dgm:bulletEnabled val="1"/>
        </dgm:presLayoutVars>
      </dgm:prSet>
      <dgm:spPr/>
    </dgm:pt>
    <dgm:pt modelId="{93C35B13-1A4D-454D-9BF1-7E1E2FE03344}" type="pres">
      <dgm:prSet presAssocID="{44A5A4C9-847A-4D3E-9966-7F0BF4396A22}" presName="accent_1" presStyleCnt="0"/>
      <dgm:spPr/>
    </dgm:pt>
    <dgm:pt modelId="{6D5B4D8C-63E3-48F1-8077-D60FF6B9D067}" type="pres">
      <dgm:prSet presAssocID="{44A5A4C9-847A-4D3E-9966-7F0BF4396A22}" presName="accentRepeatNode" presStyleLbl="solidFgAcc1" presStyleIdx="0" presStyleCnt="4"/>
      <dgm:spPr/>
    </dgm:pt>
    <dgm:pt modelId="{3886F915-F4BD-4A5E-80DC-C4DFFB8A6497}" type="pres">
      <dgm:prSet presAssocID="{594EE607-11CC-4121-B4F6-A123D354F344}" presName="text_2" presStyleLbl="node1" presStyleIdx="1" presStyleCnt="4" custLinFactNeighborY="1691">
        <dgm:presLayoutVars>
          <dgm:bulletEnabled val="1"/>
        </dgm:presLayoutVars>
      </dgm:prSet>
      <dgm:spPr/>
    </dgm:pt>
    <dgm:pt modelId="{F663E333-046F-4E78-967B-67AC96C69FDA}" type="pres">
      <dgm:prSet presAssocID="{594EE607-11CC-4121-B4F6-A123D354F344}" presName="accent_2" presStyleCnt="0"/>
      <dgm:spPr/>
    </dgm:pt>
    <dgm:pt modelId="{E4042E4E-87ED-4D9C-8602-5FFAABB89CEC}" type="pres">
      <dgm:prSet presAssocID="{594EE607-11CC-4121-B4F6-A123D354F344}" presName="accentRepeatNode" presStyleLbl="solidFgAcc1" presStyleIdx="1" presStyleCnt="4"/>
      <dgm:spPr/>
    </dgm:pt>
    <dgm:pt modelId="{803479AD-62A5-4519-8C10-6BE78E6AB799}" type="pres">
      <dgm:prSet presAssocID="{A3A9BF4F-4D58-48AE-9C24-67F703FDC9E9}" presName="text_3" presStyleLbl="node1" presStyleIdx="2" presStyleCnt="4">
        <dgm:presLayoutVars>
          <dgm:bulletEnabled val="1"/>
        </dgm:presLayoutVars>
      </dgm:prSet>
      <dgm:spPr/>
    </dgm:pt>
    <dgm:pt modelId="{8BA19C97-7C52-4E5F-A3F9-CB38B6205A98}" type="pres">
      <dgm:prSet presAssocID="{A3A9BF4F-4D58-48AE-9C24-67F703FDC9E9}" presName="accent_3" presStyleCnt="0"/>
      <dgm:spPr/>
    </dgm:pt>
    <dgm:pt modelId="{09194458-6655-4FA5-9F18-AF260068149D}" type="pres">
      <dgm:prSet presAssocID="{A3A9BF4F-4D58-48AE-9C24-67F703FDC9E9}" presName="accentRepeatNode" presStyleLbl="solidFgAcc1" presStyleIdx="2" presStyleCnt="4"/>
      <dgm:spPr/>
    </dgm:pt>
    <dgm:pt modelId="{CC9F7499-4990-4BDC-8E99-3DE3347EAD37}" type="pres">
      <dgm:prSet presAssocID="{474B1D9F-6984-4D1E-A149-8FA2B2CA72E0}" presName="text_4" presStyleLbl="node1" presStyleIdx="3" presStyleCnt="4">
        <dgm:presLayoutVars>
          <dgm:bulletEnabled val="1"/>
        </dgm:presLayoutVars>
      </dgm:prSet>
      <dgm:spPr/>
    </dgm:pt>
    <dgm:pt modelId="{66B56D33-683C-4614-BB7A-E2344713C6F7}" type="pres">
      <dgm:prSet presAssocID="{474B1D9F-6984-4D1E-A149-8FA2B2CA72E0}" presName="accent_4" presStyleCnt="0"/>
      <dgm:spPr/>
    </dgm:pt>
    <dgm:pt modelId="{DD197961-91D7-4F3B-A107-7FAD91ED069C}" type="pres">
      <dgm:prSet presAssocID="{474B1D9F-6984-4D1E-A149-8FA2B2CA72E0}" presName="accentRepeatNode" presStyleLbl="solidFgAcc1" presStyleIdx="3" presStyleCnt="4"/>
      <dgm:spPr/>
    </dgm:pt>
  </dgm:ptLst>
  <dgm:cxnLst>
    <dgm:cxn modelId="{C25EEE24-894D-4A81-A714-572BDC2026F9}" type="presOf" srcId="{A3A9BF4F-4D58-48AE-9C24-67F703FDC9E9}" destId="{803479AD-62A5-4519-8C10-6BE78E6AB799}" srcOrd="0" destOrd="0" presId="urn:microsoft.com/office/officeart/2008/layout/VerticalCurvedList"/>
    <dgm:cxn modelId="{412D1134-3788-4BC6-A347-1D23AC29DCC6}" type="presOf" srcId="{474B1D9F-6984-4D1E-A149-8FA2B2CA72E0}" destId="{CC9F7499-4990-4BDC-8E99-3DE3347EAD37}" srcOrd="0" destOrd="0" presId="urn:microsoft.com/office/officeart/2008/layout/VerticalCurvedList"/>
    <dgm:cxn modelId="{80BC7D39-91EB-4ABB-AD2E-300AABCEA3F2}" srcId="{E99FACD0-8B59-431F-B37C-64221BCEFEA7}" destId="{474B1D9F-6984-4D1E-A149-8FA2B2CA72E0}" srcOrd="3" destOrd="0" parTransId="{F0D1398C-0E36-4C63-8836-6B968FE81A29}" sibTransId="{54074531-DAC0-450C-9A59-86E271DDF83A}"/>
    <dgm:cxn modelId="{4F69D166-BCC3-42C2-9386-DE0666C7710D}" type="presOf" srcId="{E99FACD0-8B59-431F-B37C-64221BCEFEA7}" destId="{E0F9812D-DAAC-40E2-B839-ED6C0B2E3F22}" srcOrd="0" destOrd="0" presId="urn:microsoft.com/office/officeart/2008/layout/VerticalCurvedList"/>
    <dgm:cxn modelId="{20736676-383D-4934-BF77-A1246FBFC025}" srcId="{E99FACD0-8B59-431F-B37C-64221BCEFEA7}" destId="{44A5A4C9-847A-4D3E-9966-7F0BF4396A22}" srcOrd="0" destOrd="0" parTransId="{1E574A53-EB8D-4C40-A03C-EC02DB5EE8DD}" sibTransId="{9D9A901E-0D57-4229-A84F-A07502B4FDE9}"/>
    <dgm:cxn modelId="{ADC799B2-F97C-4C4E-8318-FBC1FB62BF7C}" type="presOf" srcId="{44A5A4C9-847A-4D3E-9966-7F0BF4396A22}" destId="{1B714851-FA9A-4010-8376-04D4CA95C14D}" srcOrd="0" destOrd="0" presId="urn:microsoft.com/office/officeart/2008/layout/VerticalCurvedList"/>
    <dgm:cxn modelId="{BDE629C8-AC9E-4E20-9663-90B489BD83C9}" srcId="{E99FACD0-8B59-431F-B37C-64221BCEFEA7}" destId="{594EE607-11CC-4121-B4F6-A123D354F344}" srcOrd="1" destOrd="0" parTransId="{7EFAD703-AF65-4DE2-85FF-C9307D5D5073}" sibTransId="{25AE59F8-B09E-4F8B-BC77-404B10BC166A}"/>
    <dgm:cxn modelId="{57567CCD-7BB7-490C-8B69-4A434F573A06}" type="presOf" srcId="{9D9A901E-0D57-4229-A84F-A07502B4FDE9}" destId="{D6D3066F-7E08-4538-96B4-A729C9434F7B}" srcOrd="0" destOrd="0" presId="urn:microsoft.com/office/officeart/2008/layout/VerticalCurvedList"/>
    <dgm:cxn modelId="{A329B3E5-4478-4CA8-B6ED-F97744CB555A}" type="presOf" srcId="{594EE607-11CC-4121-B4F6-A123D354F344}" destId="{3886F915-F4BD-4A5E-80DC-C4DFFB8A6497}" srcOrd="0" destOrd="0" presId="urn:microsoft.com/office/officeart/2008/layout/VerticalCurvedList"/>
    <dgm:cxn modelId="{2EA10CF5-08FE-4AC6-B42B-C8D163643FA1}" srcId="{E99FACD0-8B59-431F-B37C-64221BCEFEA7}" destId="{A3A9BF4F-4D58-48AE-9C24-67F703FDC9E9}" srcOrd="2" destOrd="0" parTransId="{C999C7E0-DB56-411A-BF9D-ADCEF1DC6504}" sibTransId="{BF873A3A-08D6-4012-839E-4299554CB739}"/>
    <dgm:cxn modelId="{0C89B771-6CD1-4EC3-A820-6A4A88C4D17E}" type="presParOf" srcId="{E0F9812D-DAAC-40E2-B839-ED6C0B2E3F22}" destId="{86B2E78E-FD8C-4998-9FDC-74040DD628C3}" srcOrd="0" destOrd="0" presId="urn:microsoft.com/office/officeart/2008/layout/VerticalCurvedList"/>
    <dgm:cxn modelId="{7200ED16-B0CA-4891-9005-0B554AF642A6}" type="presParOf" srcId="{86B2E78E-FD8C-4998-9FDC-74040DD628C3}" destId="{9733234E-72BC-4D9A-BA91-92099855A3CD}" srcOrd="0" destOrd="0" presId="urn:microsoft.com/office/officeart/2008/layout/VerticalCurvedList"/>
    <dgm:cxn modelId="{61BAA12C-AF13-4F53-9555-A2D58674AB4A}" type="presParOf" srcId="{9733234E-72BC-4D9A-BA91-92099855A3CD}" destId="{36FF6392-933D-441E-B0FB-07631953E550}" srcOrd="0" destOrd="0" presId="urn:microsoft.com/office/officeart/2008/layout/VerticalCurvedList"/>
    <dgm:cxn modelId="{AFB09992-ED07-4161-95F0-D862A2B34C29}" type="presParOf" srcId="{9733234E-72BC-4D9A-BA91-92099855A3CD}" destId="{D6D3066F-7E08-4538-96B4-A729C9434F7B}" srcOrd="1" destOrd="0" presId="urn:microsoft.com/office/officeart/2008/layout/VerticalCurvedList"/>
    <dgm:cxn modelId="{9066FB8F-1E00-43C4-BCFB-CF0D984760E8}" type="presParOf" srcId="{9733234E-72BC-4D9A-BA91-92099855A3CD}" destId="{F50E0AC5-8B56-482B-8160-2F8B48BFED5B}" srcOrd="2" destOrd="0" presId="urn:microsoft.com/office/officeart/2008/layout/VerticalCurvedList"/>
    <dgm:cxn modelId="{B9FB9066-2B80-4FA2-927A-AAD485C00EB4}" type="presParOf" srcId="{9733234E-72BC-4D9A-BA91-92099855A3CD}" destId="{4AAFCD6A-08E8-4B8A-9BD2-69E25B618B37}" srcOrd="3" destOrd="0" presId="urn:microsoft.com/office/officeart/2008/layout/VerticalCurvedList"/>
    <dgm:cxn modelId="{B6B05AAD-D8C7-4880-A4F3-FD9A42B9BDFE}" type="presParOf" srcId="{86B2E78E-FD8C-4998-9FDC-74040DD628C3}" destId="{1B714851-FA9A-4010-8376-04D4CA95C14D}" srcOrd="1" destOrd="0" presId="urn:microsoft.com/office/officeart/2008/layout/VerticalCurvedList"/>
    <dgm:cxn modelId="{E2EE946F-C8BF-46D0-B5AD-903E4BDF83E6}" type="presParOf" srcId="{86B2E78E-FD8C-4998-9FDC-74040DD628C3}" destId="{93C35B13-1A4D-454D-9BF1-7E1E2FE03344}" srcOrd="2" destOrd="0" presId="urn:microsoft.com/office/officeart/2008/layout/VerticalCurvedList"/>
    <dgm:cxn modelId="{D1004120-B64C-4C66-A873-6188A165BE10}" type="presParOf" srcId="{93C35B13-1A4D-454D-9BF1-7E1E2FE03344}" destId="{6D5B4D8C-63E3-48F1-8077-D60FF6B9D067}" srcOrd="0" destOrd="0" presId="urn:microsoft.com/office/officeart/2008/layout/VerticalCurvedList"/>
    <dgm:cxn modelId="{DF829C8F-A7E6-4721-A357-2C4B04F95073}" type="presParOf" srcId="{86B2E78E-FD8C-4998-9FDC-74040DD628C3}" destId="{3886F915-F4BD-4A5E-80DC-C4DFFB8A6497}" srcOrd="3" destOrd="0" presId="urn:microsoft.com/office/officeart/2008/layout/VerticalCurvedList"/>
    <dgm:cxn modelId="{9F68F888-2BBA-4D4E-B51B-93079FAF018C}" type="presParOf" srcId="{86B2E78E-FD8C-4998-9FDC-74040DD628C3}" destId="{F663E333-046F-4E78-967B-67AC96C69FDA}" srcOrd="4" destOrd="0" presId="urn:microsoft.com/office/officeart/2008/layout/VerticalCurvedList"/>
    <dgm:cxn modelId="{2DD56B40-C504-4BD5-9AC4-AA6219CA1B4A}" type="presParOf" srcId="{F663E333-046F-4E78-967B-67AC96C69FDA}" destId="{E4042E4E-87ED-4D9C-8602-5FFAABB89CEC}" srcOrd="0" destOrd="0" presId="urn:microsoft.com/office/officeart/2008/layout/VerticalCurvedList"/>
    <dgm:cxn modelId="{09C2D836-CC2C-4E50-937A-450EAC5B80A4}" type="presParOf" srcId="{86B2E78E-FD8C-4998-9FDC-74040DD628C3}" destId="{803479AD-62A5-4519-8C10-6BE78E6AB799}" srcOrd="5" destOrd="0" presId="urn:microsoft.com/office/officeart/2008/layout/VerticalCurvedList"/>
    <dgm:cxn modelId="{E036E9A4-C54F-443A-9C87-7B0A6C2B60DF}" type="presParOf" srcId="{86B2E78E-FD8C-4998-9FDC-74040DD628C3}" destId="{8BA19C97-7C52-4E5F-A3F9-CB38B6205A98}" srcOrd="6" destOrd="0" presId="urn:microsoft.com/office/officeart/2008/layout/VerticalCurvedList"/>
    <dgm:cxn modelId="{A15C8D95-EF02-4FF7-B1E5-E45CCB323F42}" type="presParOf" srcId="{8BA19C97-7C52-4E5F-A3F9-CB38B6205A98}" destId="{09194458-6655-4FA5-9F18-AF260068149D}" srcOrd="0" destOrd="0" presId="urn:microsoft.com/office/officeart/2008/layout/VerticalCurvedList"/>
    <dgm:cxn modelId="{3B980F92-98A8-4BCE-B55E-E876E75C96BC}" type="presParOf" srcId="{86B2E78E-FD8C-4998-9FDC-74040DD628C3}" destId="{CC9F7499-4990-4BDC-8E99-3DE3347EAD37}" srcOrd="7" destOrd="0" presId="urn:microsoft.com/office/officeart/2008/layout/VerticalCurvedList"/>
    <dgm:cxn modelId="{927F0707-8AF0-445A-AF81-D1F99D6E99D6}" type="presParOf" srcId="{86B2E78E-FD8C-4998-9FDC-74040DD628C3}" destId="{66B56D33-683C-4614-BB7A-E2344713C6F7}" srcOrd="8" destOrd="0" presId="urn:microsoft.com/office/officeart/2008/layout/VerticalCurvedList"/>
    <dgm:cxn modelId="{605FF70B-E229-4FB1-B603-773E1302BDCA}" type="presParOf" srcId="{66B56D33-683C-4614-BB7A-E2344713C6F7}" destId="{DD197961-91D7-4F3B-A107-7FAD91ED069C}"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BA11FDF-0783-4EAE-A7BF-3A77D06BDF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E753F49-28B7-4109-BDA5-CB78D58BA8FC}">
      <dgm:prSet phldrT="[Text]"/>
      <dgm:spPr/>
      <dgm:t>
        <a:bodyPr/>
        <a:lstStyle/>
        <a:p>
          <a:r>
            <a:rPr lang="en-US" dirty="0"/>
            <a:t>Affordable Housing Development Incentives</a:t>
          </a:r>
        </a:p>
      </dgm:t>
    </dgm:pt>
    <dgm:pt modelId="{95106823-E56E-4740-B239-51FC5FC5E003}" type="parTrans" cxnId="{7D1C28A8-DD27-476B-962F-E184C0597FF1}">
      <dgm:prSet/>
      <dgm:spPr/>
      <dgm:t>
        <a:bodyPr/>
        <a:lstStyle/>
        <a:p>
          <a:endParaRPr lang="en-US"/>
        </a:p>
      </dgm:t>
    </dgm:pt>
    <dgm:pt modelId="{39364CDC-B866-4AD4-8965-1FA93E5508C2}" type="sibTrans" cxnId="{7D1C28A8-DD27-476B-962F-E184C0597FF1}">
      <dgm:prSet/>
      <dgm:spPr/>
      <dgm:t>
        <a:bodyPr/>
        <a:lstStyle/>
        <a:p>
          <a:endParaRPr lang="en-US"/>
        </a:p>
      </dgm:t>
    </dgm:pt>
    <dgm:pt modelId="{9BFCCB0E-8512-4A9F-A746-813CD082D390}">
      <dgm:prSet phldrT="[Text]"/>
      <dgm:spPr/>
      <dgm:t>
        <a:bodyPr/>
        <a:lstStyle/>
        <a:p>
          <a:r>
            <a:rPr lang="en-US" dirty="0"/>
            <a:t>Encourage building of affordable housing units and other projects</a:t>
          </a:r>
        </a:p>
      </dgm:t>
    </dgm:pt>
    <dgm:pt modelId="{C73831DC-525C-41F5-A724-8C9D93864E51}" type="parTrans" cxnId="{AB31BF07-60EC-45EB-8973-6ECD0CC60038}">
      <dgm:prSet/>
      <dgm:spPr/>
      <dgm:t>
        <a:bodyPr/>
        <a:lstStyle/>
        <a:p>
          <a:endParaRPr lang="en-US"/>
        </a:p>
      </dgm:t>
    </dgm:pt>
    <dgm:pt modelId="{42DA750A-1B55-4F14-B783-B723075ABACA}" type="sibTrans" cxnId="{AB31BF07-60EC-45EB-8973-6ECD0CC60038}">
      <dgm:prSet/>
      <dgm:spPr/>
      <dgm:t>
        <a:bodyPr/>
        <a:lstStyle/>
        <a:p>
          <a:endParaRPr lang="en-US"/>
        </a:p>
      </dgm:t>
    </dgm:pt>
    <dgm:pt modelId="{FB253BA7-C2B9-45E3-A435-391672AB7594}">
      <dgm:prSet phldrT="[Text]"/>
      <dgm:spPr/>
      <dgm:t>
        <a:bodyPr/>
        <a:lstStyle/>
        <a:p>
          <a:r>
            <a:rPr lang="en-US" dirty="0"/>
            <a:t>Advocate for changes to NRS to support certain incentives</a:t>
          </a:r>
        </a:p>
      </dgm:t>
    </dgm:pt>
    <dgm:pt modelId="{DDA5E6FC-241A-4A72-98DB-FBF60773B159}" type="parTrans" cxnId="{A66EBD7B-ABF8-405D-9CE1-AAC292B7DF8B}">
      <dgm:prSet/>
      <dgm:spPr/>
      <dgm:t>
        <a:bodyPr/>
        <a:lstStyle/>
        <a:p>
          <a:endParaRPr lang="en-US"/>
        </a:p>
      </dgm:t>
    </dgm:pt>
    <dgm:pt modelId="{B0767C31-1A47-4CCD-B26F-0D34E825AD0E}" type="sibTrans" cxnId="{A66EBD7B-ABF8-405D-9CE1-AAC292B7DF8B}">
      <dgm:prSet/>
      <dgm:spPr/>
      <dgm:t>
        <a:bodyPr/>
        <a:lstStyle/>
        <a:p>
          <a:endParaRPr lang="en-US"/>
        </a:p>
      </dgm:t>
    </dgm:pt>
    <dgm:pt modelId="{F9536900-2AA6-4D07-84E9-655683EEAA92}" type="pres">
      <dgm:prSet presAssocID="{DBA11FDF-0783-4EAE-A7BF-3A77D06BDFEC}" presName="Name0" presStyleCnt="0">
        <dgm:presLayoutVars>
          <dgm:dir/>
          <dgm:animLvl val="lvl"/>
          <dgm:resizeHandles val="exact"/>
        </dgm:presLayoutVars>
      </dgm:prSet>
      <dgm:spPr/>
    </dgm:pt>
    <dgm:pt modelId="{178547B6-6B39-421D-A167-9E179912140C}" type="pres">
      <dgm:prSet presAssocID="{BE753F49-28B7-4109-BDA5-CB78D58BA8FC}" presName="composite" presStyleCnt="0"/>
      <dgm:spPr/>
    </dgm:pt>
    <dgm:pt modelId="{C7652288-AEB8-461D-A96C-4FBC863B54D5}" type="pres">
      <dgm:prSet presAssocID="{BE753F49-28B7-4109-BDA5-CB78D58BA8FC}" presName="parTx" presStyleLbl="alignNode1" presStyleIdx="0" presStyleCnt="1" custScaleY="122654" custLinFactNeighborY="-55526">
        <dgm:presLayoutVars>
          <dgm:chMax val="0"/>
          <dgm:chPref val="0"/>
          <dgm:bulletEnabled val="1"/>
        </dgm:presLayoutVars>
      </dgm:prSet>
      <dgm:spPr/>
    </dgm:pt>
    <dgm:pt modelId="{2A61D60B-29FA-4C00-AC6C-5A05515907B1}" type="pres">
      <dgm:prSet presAssocID="{BE753F49-28B7-4109-BDA5-CB78D58BA8FC}" presName="desTx" presStyleLbl="alignAccFollowNode1" presStyleIdx="0" presStyleCnt="1" custLinFactNeighborY="-16968">
        <dgm:presLayoutVars>
          <dgm:bulletEnabled val="1"/>
        </dgm:presLayoutVars>
      </dgm:prSet>
      <dgm:spPr/>
    </dgm:pt>
  </dgm:ptLst>
  <dgm:cxnLst>
    <dgm:cxn modelId="{95E3D706-ED0D-4B5D-8AE8-41A5A6E3CDFD}" type="presOf" srcId="{BE753F49-28B7-4109-BDA5-CB78D58BA8FC}" destId="{C7652288-AEB8-461D-A96C-4FBC863B54D5}" srcOrd="0" destOrd="0" presId="urn:microsoft.com/office/officeart/2005/8/layout/hList1"/>
    <dgm:cxn modelId="{AB31BF07-60EC-45EB-8973-6ECD0CC60038}" srcId="{BE753F49-28B7-4109-BDA5-CB78D58BA8FC}" destId="{9BFCCB0E-8512-4A9F-A746-813CD082D390}" srcOrd="0" destOrd="0" parTransId="{C73831DC-525C-41F5-A724-8C9D93864E51}" sibTransId="{42DA750A-1B55-4F14-B783-B723075ABACA}"/>
    <dgm:cxn modelId="{2611D307-A7D7-41CD-8DD5-2C58DA15AC96}" type="presOf" srcId="{DBA11FDF-0783-4EAE-A7BF-3A77D06BDFEC}" destId="{F9536900-2AA6-4D07-84E9-655683EEAA92}" srcOrd="0" destOrd="0" presId="urn:microsoft.com/office/officeart/2005/8/layout/hList1"/>
    <dgm:cxn modelId="{97BBEB20-F387-4E47-A7C6-0F8EA177ABEC}" type="presOf" srcId="{FB253BA7-C2B9-45E3-A435-391672AB7594}" destId="{2A61D60B-29FA-4C00-AC6C-5A05515907B1}" srcOrd="0" destOrd="1" presId="urn:microsoft.com/office/officeart/2005/8/layout/hList1"/>
    <dgm:cxn modelId="{A66EBD7B-ABF8-405D-9CE1-AAC292B7DF8B}" srcId="{BE753F49-28B7-4109-BDA5-CB78D58BA8FC}" destId="{FB253BA7-C2B9-45E3-A435-391672AB7594}" srcOrd="1" destOrd="0" parTransId="{DDA5E6FC-241A-4A72-98DB-FBF60773B159}" sibTransId="{B0767C31-1A47-4CCD-B26F-0D34E825AD0E}"/>
    <dgm:cxn modelId="{7D1C28A8-DD27-476B-962F-E184C0597FF1}" srcId="{DBA11FDF-0783-4EAE-A7BF-3A77D06BDFEC}" destId="{BE753F49-28B7-4109-BDA5-CB78D58BA8FC}" srcOrd="0" destOrd="0" parTransId="{95106823-E56E-4740-B239-51FC5FC5E003}" sibTransId="{39364CDC-B866-4AD4-8965-1FA93E5508C2}"/>
    <dgm:cxn modelId="{C577E8E9-F66F-40C2-B52E-74F348B89D87}" type="presOf" srcId="{9BFCCB0E-8512-4A9F-A746-813CD082D390}" destId="{2A61D60B-29FA-4C00-AC6C-5A05515907B1}" srcOrd="0" destOrd="0" presId="urn:microsoft.com/office/officeart/2005/8/layout/hList1"/>
    <dgm:cxn modelId="{68134D10-F9EB-44E5-A49E-A31C82DB192D}" type="presParOf" srcId="{F9536900-2AA6-4D07-84E9-655683EEAA92}" destId="{178547B6-6B39-421D-A167-9E179912140C}" srcOrd="0" destOrd="0" presId="urn:microsoft.com/office/officeart/2005/8/layout/hList1"/>
    <dgm:cxn modelId="{D1784B0A-BE35-4FA1-AD73-D5C451F72A3E}" type="presParOf" srcId="{178547B6-6B39-421D-A167-9E179912140C}" destId="{C7652288-AEB8-461D-A96C-4FBC863B54D5}" srcOrd="0" destOrd="0" presId="urn:microsoft.com/office/officeart/2005/8/layout/hList1"/>
    <dgm:cxn modelId="{64B802AD-5484-41E2-8F50-DFD0833D7142}" type="presParOf" srcId="{178547B6-6B39-421D-A167-9E179912140C}" destId="{2A61D60B-29FA-4C00-AC6C-5A05515907B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99FACD0-8B59-431F-B37C-64221BCEFEA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4A5A4C9-847A-4D3E-9966-7F0BF4396A22}">
      <dgm:prSet phldrT="[Text]"/>
      <dgm:spPr/>
      <dgm:t>
        <a:bodyPr/>
        <a:lstStyle/>
        <a:p>
          <a:r>
            <a:rPr lang="en-US" dirty="0"/>
            <a:t>Utilize public and private funding options to support flexible alternatives for building and rehabilitation of affordable properties</a:t>
          </a:r>
        </a:p>
      </dgm:t>
    </dgm:pt>
    <dgm:pt modelId="{1E574A53-EB8D-4C40-A03C-EC02DB5EE8DD}" type="parTrans" cxnId="{20736676-383D-4934-BF77-A1246FBFC025}">
      <dgm:prSet/>
      <dgm:spPr/>
      <dgm:t>
        <a:bodyPr/>
        <a:lstStyle/>
        <a:p>
          <a:endParaRPr lang="en-US"/>
        </a:p>
      </dgm:t>
    </dgm:pt>
    <dgm:pt modelId="{9D9A901E-0D57-4229-A84F-A07502B4FDE9}" type="sibTrans" cxnId="{20736676-383D-4934-BF77-A1246FBFC025}">
      <dgm:prSet/>
      <dgm:spPr/>
      <dgm:t>
        <a:bodyPr/>
        <a:lstStyle/>
        <a:p>
          <a:endParaRPr lang="en-US"/>
        </a:p>
      </dgm:t>
    </dgm:pt>
    <dgm:pt modelId="{594EE607-11CC-4121-B4F6-A123D354F344}">
      <dgm:prSet phldrT="[Text]"/>
      <dgm:spPr/>
      <dgm:t>
        <a:bodyPr/>
        <a:lstStyle/>
        <a:p>
          <a:r>
            <a:rPr lang="en-US" dirty="0"/>
            <a:t>Legislature to evaluate barriers to NRS to allow municipalities to establish and finance housing units, offer tax breaks or incentives, and/or offer property owners tax breaks for providing very-low and low-income units for emergency housing</a:t>
          </a:r>
        </a:p>
      </dgm:t>
    </dgm:pt>
    <dgm:pt modelId="{7EFAD703-AF65-4DE2-85FF-C9307D5D5073}" type="parTrans" cxnId="{BDE629C8-AC9E-4E20-9663-90B489BD83C9}">
      <dgm:prSet/>
      <dgm:spPr/>
      <dgm:t>
        <a:bodyPr/>
        <a:lstStyle/>
        <a:p>
          <a:endParaRPr lang="en-US"/>
        </a:p>
      </dgm:t>
    </dgm:pt>
    <dgm:pt modelId="{25AE59F8-B09E-4F8B-BC77-404B10BC166A}" type="sibTrans" cxnId="{BDE629C8-AC9E-4E20-9663-90B489BD83C9}">
      <dgm:prSet/>
      <dgm:spPr/>
      <dgm:t>
        <a:bodyPr/>
        <a:lstStyle/>
        <a:p>
          <a:endParaRPr lang="en-US"/>
        </a:p>
      </dgm:t>
    </dgm:pt>
    <dgm:pt modelId="{A3A9BF4F-4D58-48AE-9C24-67F703FDC9E9}">
      <dgm:prSet phldrT="[Text]"/>
      <dgm:spPr/>
      <dgm:t>
        <a:bodyPr/>
        <a:lstStyle/>
        <a:p>
          <a:r>
            <a:rPr lang="en-US" dirty="0"/>
            <a:t>Jurisdictions to consider expediting permitting process and fee reductions</a:t>
          </a:r>
        </a:p>
      </dgm:t>
    </dgm:pt>
    <dgm:pt modelId="{C999C7E0-DB56-411A-BF9D-ADCEF1DC6504}" type="parTrans" cxnId="{2EA10CF5-08FE-4AC6-B42B-C8D163643FA1}">
      <dgm:prSet/>
      <dgm:spPr/>
      <dgm:t>
        <a:bodyPr/>
        <a:lstStyle/>
        <a:p>
          <a:endParaRPr lang="en-US"/>
        </a:p>
      </dgm:t>
    </dgm:pt>
    <dgm:pt modelId="{BF873A3A-08D6-4012-839E-4299554CB739}" type="sibTrans" cxnId="{2EA10CF5-08FE-4AC6-B42B-C8D163643FA1}">
      <dgm:prSet/>
      <dgm:spPr/>
      <dgm:t>
        <a:bodyPr/>
        <a:lstStyle/>
        <a:p>
          <a:endParaRPr lang="en-US"/>
        </a:p>
      </dgm:t>
    </dgm:pt>
    <dgm:pt modelId="{209EE2DC-1BD2-44BC-A56F-4EF8C8D4FF3C}">
      <dgm:prSet/>
      <dgm:spPr/>
      <dgm:t>
        <a:bodyPr/>
        <a:lstStyle/>
        <a:p>
          <a:r>
            <a:rPr lang="en-US" dirty="0"/>
            <a:t>Investment partnership to fill gaps</a:t>
          </a:r>
        </a:p>
      </dgm:t>
    </dgm:pt>
    <dgm:pt modelId="{76496FDE-9702-45FC-B8DE-E5D6129BDF00}" type="parTrans" cxnId="{9CC53FFB-E1DE-48BA-9173-014F7490A400}">
      <dgm:prSet/>
      <dgm:spPr/>
    </dgm:pt>
    <dgm:pt modelId="{31145E0C-0931-4EB2-946F-2D2D5D9D4D6E}" type="sibTrans" cxnId="{9CC53FFB-E1DE-48BA-9173-014F7490A400}">
      <dgm:prSet/>
      <dgm:spPr/>
    </dgm:pt>
    <dgm:pt modelId="{E0F9812D-DAAC-40E2-B839-ED6C0B2E3F22}" type="pres">
      <dgm:prSet presAssocID="{E99FACD0-8B59-431F-B37C-64221BCEFEA7}" presName="Name0" presStyleCnt="0">
        <dgm:presLayoutVars>
          <dgm:chMax val="7"/>
          <dgm:chPref val="7"/>
          <dgm:dir/>
        </dgm:presLayoutVars>
      </dgm:prSet>
      <dgm:spPr/>
    </dgm:pt>
    <dgm:pt modelId="{86B2E78E-FD8C-4998-9FDC-74040DD628C3}" type="pres">
      <dgm:prSet presAssocID="{E99FACD0-8B59-431F-B37C-64221BCEFEA7}" presName="Name1" presStyleCnt="0"/>
      <dgm:spPr/>
    </dgm:pt>
    <dgm:pt modelId="{9733234E-72BC-4D9A-BA91-92099855A3CD}" type="pres">
      <dgm:prSet presAssocID="{E99FACD0-8B59-431F-B37C-64221BCEFEA7}" presName="cycle" presStyleCnt="0"/>
      <dgm:spPr/>
    </dgm:pt>
    <dgm:pt modelId="{36FF6392-933D-441E-B0FB-07631953E550}" type="pres">
      <dgm:prSet presAssocID="{E99FACD0-8B59-431F-B37C-64221BCEFEA7}" presName="srcNode" presStyleLbl="node1" presStyleIdx="0" presStyleCnt="4"/>
      <dgm:spPr/>
    </dgm:pt>
    <dgm:pt modelId="{D6D3066F-7E08-4538-96B4-A729C9434F7B}" type="pres">
      <dgm:prSet presAssocID="{E99FACD0-8B59-431F-B37C-64221BCEFEA7}" presName="conn" presStyleLbl="parChTrans1D2" presStyleIdx="0" presStyleCnt="1"/>
      <dgm:spPr/>
    </dgm:pt>
    <dgm:pt modelId="{F50E0AC5-8B56-482B-8160-2F8B48BFED5B}" type="pres">
      <dgm:prSet presAssocID="{E99FACD0-8B59-431F-B37C-64221BCEFEA7}" presName="extraNode" presStyleLbl="node1" presStyleIdx="0" presStyleCnt="4"/>
      <dgm:spPr/>
    </dgm:pt>
    <dgm:pt modelId="{4AAFCD6A-08E8-4B8A-9BD2-69E25B618B37}" type="pres">
      <dgm:prSet presAssocID="{E99FACD0-8B59-431F-B37C-64221BCEFEA7}" presName="dstNode" presStyleLbl="node1" presStyleIdx="0" presStyleCnt="4"/>
      <dgm:spPr/>
    </dgm:pt>
    <dgm:pt modelId="{1B714851-FA9A-4010-8376-04D4CA95C14D}" type="pres">
      <dgm:prSet presAssocID="{44A5A4C9-847A-4D3E-9966-7F0BF4396A22}" presName="text_1" presStyleLbl="node1" presStyleIdx="0" presStyleCnt="4">
        <dgm:presLayoutVars>
          <dgm:bulletEnabled val="1"/>
        </dgm:presLayoutVars>
      </dgm:prSet>
      <dgm:spPr/>
    </dgm:pt>
    <dgm:pt modelId="{93C35B13-1A4D-454D-9BF1-7E1E2FE03344}" type="pres">
      <dgm:prSet presAssocID="{44A5A4C9-847A-4D3E-9966-7F0BF4396A22}" presName="accent_1" presStyleCnt="0"/>
      <dgm:spPr/>
    </dgm:pt>
    <dgm:pt modelId="{6D5B4D8C-63E3-48F1-8077-D60FF6B9D067}" type="pres">
      <dgm:prSet presAssocID="{44A5A4C9-847A-4D3E-9966-7F0BF4396A22}" presName="accentRepeatNode" presStyleLbl="solidFgAcc1" presStyleIdx="0" presStyleCnt="4"/>
      <dgm:spPr/>
    </dgm:pt>
    <dgm:pt modelId="{3886F915-F4BD-4A5E-80DC-C4DFFB8A6497}" type="pres">
      <dgm:prSet presAssocID="{594EE607-11CC-4121-B4F6-A123D354F344}" presName="text_2" presStyleLbl="node1" presStyleIdx="1" presStyleCnt="4" custLinFactNeighborY="1691">
        <dgm:presLayoutVars>
          <dgm:bulletEnabled val="1"/>
        </dgm:presLayoutVars>
      </dgm:prSet>
      <dgm:spPr/>
    </dgm:pt>
    <dgm:pt modelId="{F663E333-046F-4E78-967B-67AC96C69FDA}" type="pres">
      <dgm:prSet presAssocID="{594EE607-11CC-4121-B4F6-A123D354F344}" presName="accent_2" presStyleCnt="0"/>
      <dgm:spPr/>
    </dgm:pt>
    <dgm:pt modelId="{E4042E4E-87ED-4D9C-8602-5FFAABB89CEC}" type="pres">
      <dgm:prSet presAssocID="{594EE607-11CC-4121-B4F6-A123D354F344}" presName="accentRepeatNode" presStyleLbl="solidFgAcc1" presStyleIdx="1" presStyleCnt="4"/>
      <dgm:spPr/>
    </dgm:pt>
    <dgm:pt modelId="{803479AD-62A5-4519-8C10-6BE78E6AB799}" type="pres">
      <dgm:prSet presAssocID="{A3A9BF4F-4D58-48AE-9C24-67F703FDC9E9}" presName="text_3" presStyleLbl="node1" presStyleIdx="2" presStyleCnt="4">
        <dgm:presLayoutVars>
          <dgm:bulletEnabled val="1"/>
        </dgm:presLayoutVars>
      </dgm:prSet>
      <dgm:spPr/>
    </dgm:pt>
    <dgm:pt modelId="{8BA19C97-7C52-4E5F-A3F9-CB38B6205A98}" type="pres">
      <dgm:prSet presAssocID="{A3A9BF4F-4D58-48AE-9C24-67F703FDC9E9}" presName="accent_3" presStyleCnt="0"/>
      <dgm:spPr/>
    </dgm:pt>
    <dgm:pt modelId="{09194458-6655-4FA5-9F18-AF260068149D}" type="pres">
      <dgm:prSet presAssocID="{A3A9BF4F-4D58-48AE-9C24-67F703FDC9E9}" presName="accentRepeatNode" presStyleLbl="solidFgAcc1" presStyleIdx="2" presStyleCnt="4"/>
      <dgm:spPr/>
    </dgm:pt>
    <dgm:pt modelId="{E2C667CC-B0CD-43CE-BA26-8BCDBBBF80A4}" type="pres">
      <dgm:prSet presAssocID="{209EE2DC-1BD2-44BC-A56F-4EF8C8D4FF3C}" presName="text_4" presStyleLbl="node1" presStyleIdx="3" presStyleCnt="4">
        <dgm:presLayoutVars>
          <dgm:bulletEnabled val="1"/>
        </dgm:presLayoutVars>
      </dgm:prSet>
      <dgm:spPr/>
    </dgm:pt>
    <dgm:pt modelId="{3011A75E-C37A-4770-A0CE-5F9B65051C98}" type="pres">
      <dgm:prSet presAssocID="{209EE2DC-1BD2-44BC-A56F-4EF8C8D4FF3C}" presName="accent_4" presStyleCnt="0"/>
      <dgm:spPr/>
    </dgm:pt>
    <dgm:pt modelId="{3E3A9AC1-5C8E-4FC2-A92E-143E51E84FE2}" type="pres">
      <dgm:prSet presAssocID="{209EE2DC-1BD2-44BC-A56F-4EF8C8D4FF3C}" presName="accentRepeatNode" presStyleLbl="solidFgAcc1" presStyleIdx="3" presStyleCnt="4"/>
      <dgm:spPr/>
    </dgm:pt>
  </dgm:ptLst>
  <dgm:cxnLst>
    <dgm:cxn modelId="{C25EEE24-894D-4A81-A714-572BDC2026F9}" type="presOf" srcId="{A3A9BF4F-4D58-48AE-9C24-67F703FDC9E9}" destId="{803479AD-62A5-4519-8C10-6BE78E6AB799}" srcOrd="0" destOrd="0" presId="urn:microsoft.com/office/officeart/2008/layout/VerticalCurvedList"/>
    <dgm:cxn modelId="{4F69D166-BCC3-42C2-9386-DE0666C7710D}" type="presOf" srcId="{E99FACD0-8B59-431F-B37C-64221BCEFEA7}" destId="{E0F9812D-DAAC-40E2-B839-ED6C0B2E3F22}" srcOrd="0" destOrd="0" presId="urn:microsoft.com/office/officeart/2008/layout/VerticalCurvedList"/>
    <dgm:cxn modelId="{20736676-383D-4934-BF77-A1246FBFC025}" srcId="{E99FACD0-8B59-431F-B37C-64221BCEFEA7}" destId="{44A5A4C9-847A-4D3E-9966-7F0BF4396A22}" srcOrd="0" destOrd="0" parTransId="{1E574A53-EB8D-4C40-A03C-EC02DB5EE8DD}" sibTransId="{9D9A901E-0D57-4229-A84F-A07502B4FDE9}"/>
    <dgm:cxn modelId="{ADC799B2-F97C-4C4E-8318-FBC1FB62BF7C}" type="presOf" srcId="{44A5A4C9-847A-4D3E-9966-7F0BF4396A22}" destId="{1B714851-FA9A-4010-8376-04D4CA95C14D}" srcOrd="0" destOrd="0" presId="urn:microsoft.com/office/officeart/2008/layout/VerticalCurvedList"/>
    <dgm:cxn modelId="{BDE629C8-AC9E-4E20-9663-90B489BD83C9}" srcId="{E99FACD0-8B59-431F-B37C-64221BCEFEA7}" destId="{594EE607-11CC-4121-B4F6-A123D354F344}" srcOrd="1" destOrd="0" parTransId="{7EFAD703-AF65-4DE2-85FF-C9307D5D5073}" sibTransId="{25AE59F8-B09E-4F8B-BC77-404B10BC166A}"/>
    <dgm:cxn modelId="{57567CCD-7BB7-490C-8B69-4A434F573A06}" type="presOf" srcId="{9D9A901E-0D57-4229-A84F-A07502B4FDE9}" destId="{D6D3066F-7E08-4538-96B4-A729C9434F7B}" srcOrd="0" destOrd="0" presId="urn:microsoft.com/office/officeart/2008/layout/VerticalCurvedList"/>
    <dgm:cxn modelId="{023A97DE-F2A5-4A67-ACF6-1E264070E1DA}" type="presOf" srcId="{209EE2DC-1BD2-44BC-A56F-4EF8C8D4FF3C}" destId="{E2C667CC-B0CD-43CE-BA26-8BCDBBBF80A4}" srcOrd="0" destOrd="0" presId="urn:microsoft.com/office/officeart/2008/layout/VerticalCurvedList"/>
    <dgm:cxn modelId="{A329B3E5-4478-4CA8-B6ED-F97744CB555A}" type="presOf" srcId="{594EE607-11CC-4121-B4F6-A123D354F344}" destId="{3886F915-F4BD-4A5E-80DC-C4DFFB8A6497}" srcOrd="0" destOrd="0" presId="urn:microsoft.com/office/officeart/2008/layout/VerticalCurvedList"/>
    <dgm:cxn modelId="{2EA10CF5-08FE-4AC6-B42B-C8D163643FA1}" srcId="{E99FACD0-8B59-431F-B37C-64221BCEFEA7}" destId="{A3A9BF4F-4D58-48AE-9C24-67F703FDC9E9}" srcOrd="2" destOrd="0" parTransId="{C999C7E0-DB56-411A-BF9D-ADCEF1DC6504}" sibTransId="{BF873A3A-08D6-4012-839E-4299554CB739}"/>
    <dgm:cxn modelId="{9CC53FFB-E1DE-48BA-9173-014F7490A400}" srcId="{E99FACD0-8B59-431F-B37C-64221BCEFEA7}" destId="{209EE2DC-1BD2-44BC-A56F-4EF8C8D4FF3C}" srcOrd="3" destOrd="0" parTransId="{76496FDE-9702-45FC-B8DE-E5D6129BDF00}" sibTransId="{31145E0C-0931-4EB2-946F-2D2D5D9D4D6E}"/>
    <dgm:cxn modelId="{0C89B771-6CD1-4EC3-A820-6A4A88C4D17E}" type="presParOf" srcId="{E0F9812D-DAAC-40E2-B839-ED6C0B2E3F22}" destId="{86B2E78E-FD8C-4998-9FDC-74040DD628C3}" srcOrd="0" destOrd="0" presId="urn:microsoft.com/office/officeart/2008/layout/VerticalCurvedList"/>
    <dgm:cxn modelId="{7200ED16-B0CA-4891-9005-0B554AF642A6}" type="presParOf" srcId="{86B2E78E-FD8C-4998-9FDC-74040DD628C3}" destId="{9733234E-72BC-4D9A-BA91-92099855A3CD}" srcOrd="0" destOrd="0" presId="urn:microsoft.com/office/officeart/2008/layout/VerticalCurvedList"/>
    <dgm:cxn modelId="{61BAA12C-AF13-4F53-9555-A2D58674AB4A}" type="presParOf" srcId="{9733234E-72BC-4D9A-BA91-92099855A3CD}" destId="{36FF6392-933D-441E-B0FB-07631953E550}" srcOrd="0" destOrd="0" presId="urn:microsoft.com/office/officeart/2008/layout/VerticalCurvedList"/>
    <dgm:cxn modelId="{AFB09992-ED07-4161-95F0-D862A2B34C29}" type="presParOf" srcId="{9733234E-72BC-4D9A-BA91-92099855A3CD}" destId="{D6D3066F-7E08-4538-96B4-A729C9434F7B}" srcOrd="1" destOrd="0" presId="urn:microsoft.com/office/officeart/2008/layout/VerticalCurvedList"/>
    <dgm:cxn modelId="{9066FB8F-1E00-43C4-BCFB-CF0D984760E8}" type="presParOf" srcId="{9733234E-72BC-4D9A-BA91-92099855A3CD}" destId="{F50E0AC5-8B56-482B-8160-2F8B48BFED5B}" srcOrd="2" destOrd="0" presId="urn:microsoft.com/office/officeart/2008/layout/VerticalCurvedList"/>
    <dgm:cxn modelId="{B9FB9066-2B80-4FA2-927A-AAD485C00EB4}" type="presParOf" srcId="{9733234E-72BC-4D9A-BA91-92099855A3CD}" destId="{4AAFCD6A-08E8-4B8A-9BD2-69E25B618B37}" srcOrd="3" destOrd="0" presId="urn:microsoft.com/office/officeart/2008/layout/VerticalCurvedList"/>
    <dgm:cxn modelId="{B6B05AAD-D8C7-4880-A4F3-FD9A42B9BDFE}" type="presParOf" srcId="{86B2E78E-FD8C-4998-9FDC-74040DD628C3}" destId="{1B714851-FA9A-4010-8376-04D4CA95C14D}" srcOrd="1" destOrd="0" presId="urn:microsoft.com/office/officeart/2008/layout/VerticalCurvedList"/>
    <dgm:cxn modelId="{E2EE946F-C8BF-46D0-B5AD-903E4BDF83E6}" type="presParOf" srcId="{86B2E78E-FD8C-4998-9FDC-74040DD628C3}" destId="{93C35B13-1A4D-454D-9BF1-7E1E2FE03344}" srcOrd="2" destOrd="0" presId="urn:microsoft.com/office/officeart/2008/layout/VerticalCurvedList"/>
    <dgm:cxn modelId="{D1004120-B64C-4C66-A873-6188A165BE10}" type="presParOf" srcId="{93C35B13-1A4D-454D-9BF1-7E1E2FE03344}" destId="{6D5B4D8C-63E3-48F1-8077-D60FF6B9D067}" srcOrd="0" destOrd="0" presId="urn:microsoft.com/office/officeart/2008/layout/VerticalCurvedList"/>
    <dgm:cxn modelId="{DF829C8F-A7E6-4721-A357-2C4B04F95073}" type="presParOf" srcId="{86B2E78E-FD8C-4998-9FDC-74040DD628C3}" destId="{3886F915-F4BD-4A5E-80DC-C4DFFB8A6497}" srcOrd="3" destOrd="0" presId="urn:microsoft.com/office/officeart/2008/layout/VerticalCurvedList"/>
    <dgm:cxn modelId="{9F68F888-2BBA-4D4E-B51B-93079FAF018C}" type="presParOf" srcId="{86B2E78E-FD8C-4998-9FDC-74040DD628C3}" destId="{F663E333-046F-4E78-967B-67AC96C69FDA}" srcOrd="4" destOrd="0" presId="urn:microsoft.com/office/officeart/2008/layout/VerticalCurvedList"/>
    <dgm:cxn modelId="{2DD56B40-C504-4BD5-9AC4-AA6219CA1B4A}" type="presParOf" srcId="{F663E333-046F-4E78-967B-67AC96C69FDA}" destId="{E4042E4E-87ED-4D9C-8602-5FFAABB89CEC}" srcOrd="0" destOrd="0" presId="urn:microsoft.com/office/officeart/2008/layout/VerticalCurvedList"/>
    <dgm:cxn modelId="{09C2D836-CC2C-4E50-937A-450EAC5B80A4}" type="presParOf" srcId="{86B2E78E-FD8C-4998-9FDC-74040DD628C3}" destId="{803479AD-62A5-4519-8C10-6BE78E6AB799}" srcOrd="5" destOrd="0" presId="urn:microsoft.com/office/officeart/2008/layout/VerticalCurvedList"/>
    <dgm:cxn modelId="{E036E9A4-C54F-443A-9C87-7B0A6C2B60DF}" type="presParOf" srcId="{86B2E78E-FD8C-4998-9FDC-74040DD628C3}" destId="{8BA19C97-7C52-4E5F-A3F9-CB38B6205A98}" srcOrd="6" destOrd="0" presId="urn:microsoft.com/office/officeart/2008/layout/VerticalCurvedList"/>
    <dgm:cxn modelId="{A15C8D95-EF02-4FF7-B1E5-E45CCB323F42}" type="presParOf" srcId="{8BA19C97-7C52-4E5F-A3F9-CB38B6205A98}" destId="{09194458-6655-4FA5-9F18-AF260068149D}" srcOrd="0" destOrd="0" presId="urn:microsoft.com/office/officeart/2008/layout/VerticalCurvedList"/>
    <dgm:cxn modelId="{84AC82F7-351E-4E8A-96AD-1CDF5FAEE0EC}" type="presParOf" srcId="{86B2E78E-FD8C-4998-9FDC-74040DD628C3}" destId="{E2C667CC-B0CD-43CE-BA26-8BCDBBBF80A4}" srcOrd="7" destOrd="0" presId="urn:microsoft.com/office/officeart/2008/layout/VerticalCurvedList"/>
    <dgm:cxn modelId="{8FD859E9-3ACC-4B66-83EB-99F6BD5FA8FC}" type="presParOf" srcId="{86B2E78E-FD8C-4998-9FDC-74040DD628C3}" destId="{3011A75E-C37A-4770-A0CE-5F9B65051C98}" srcOrd="8" destOrd="0" presId="urn:microsoft.com/office/officeart/2008/layout/VerticalCurvedList"/>
    <dgm:cxn modelId="{7039A32A-CEB4-4AF8-990D-3150B4A73F5E}" type="presParOf" srcId="{3011A75E-C37A-4770-A0CE-5F9B65051C98}" destId="{3E3A9AC1-5C8E-4FC2-A92E-143E51E84FE2}" srcOrd="0" destOrd="0" presId="urn:microsoft.com/office/officeart/2008/layout/VerticalCurv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087AFF6-F650-4F8C-8E68-78E9AA34E8C0}" type="doc">
      <dgm:prSet loTypeId="urn:microsoft.com/office/officeart/2008/layout/HexagonCluster" loCatId="picture" qsTypeId="urn:microsoft.com/office/officeart/2005/8/quickstyle/simple1" qsCatId="simple" csTypeId="urn:microsoft.com/office/officeart/2005/8/colors/colorful1" csCatId="colorful" phldr="1"/>
      <dgm:spPr/>
      <dgm:t>
        <a:bodyPr/>
        <a:lstStyle/>
        <a:p>
          <a:endParaRPr lang="en-US"/>
        </a:p>
      </dgm:t>
    </dgm:pt>
    <dgm:pt modelId="{14F19D79-530B-4D25-A730-73E332EF112E}">
      <dgm:prSet phldrT="[Text]"/>
      <dgm:spPr>
        <a:solidFill>
          <a:schemeClr val="accent1"/>
        </a:solidFill>
        <a:ln>
          <a:solidFill>
            <a:schemeClr val="accent1"/>
          </a:solidFill>
        </a:ln>
      </dgm:spPr>
      <dgm:t>
        <a:bodyPr/>
        <a:lstStyle/>
        <a:p>
          <a:r>
            <a:rPr lang="en-US" dirty="0"/>
            <a:t>Legislative action</a:t>
          </a:r>
        </a:p>
      </dgm:t>
    </dgm:pt>
    <dgm:pt modelId="{786F0029-8B92-4F20-B670-A73282116C3C}" type="parTrans" cxnId="{886A0237-6F95-4C4A-8EBD-4F4FD82B4DEB}">
      <dgm:prSet/>
      <dgm:spPr/>
      <dgm:t>
        <a:bodyPr/>
        <a:lstStyle/>
        <a:p>
          <a:endParaRPr lang="en-US"/>
        </a:p>
      </dgm:t>
    </dgm:pt>
    <dgm:pt modelId="{5468585A-3B28-4AA5-9362-882A2DFC09A4}" type="sibTrans" cxnId="{886A0237-6F95-4C4A-8EBD-4F4FD82B4DEB}">
      <dgm:prSet/>
      <dgm:spPr>
        <a:noFill/>
        <a:ln>
          <a:noFill/>
        </a:ln>
      </dgm:spPr>
      <dgm:t>
        <a:bodyPr/>
        <a:lstStyle/>
        <a:p>
          <a:endParaRPr lang="en-US"/>
        </a:p>
      </dgm:t>
    </dgm:pt>
    <dgm:pt modelId="{FF533874-66CA-427F-BBFB-A321E71C1AD5}">
      <dgm:prSet phldrT="[Text]"/>
      <dgm:spPr>
        <a:solidFill>
          <a:schemeClr val="accent1"/>
        </a:solidFill>
        <a:ln>
          <a:solidFill>
            <a:schemeClr val="accent1"/>
          </a:solidFill>
        </a:ln>
      </dgm:spPr>
      <dgm:t>
        <a:bodyPr/>
        <a:lstStyle/>
        <a:p>
          <a:r>
            <a:rPr lang="en-US" dirty="0"/>
            <a:t>Build provider capacity</a:t>
          </a:r>
        </a:p>
      </dgm:t>
    </dgm:pt>
    <dgm:pt modelId="{9ACE8B5A-14E5-4E99-AAB2-D97C2BF21AB6}" type="parTrans" cxnId="{9B101025-27FC-43B8-87E2-79944C003740}">
      <dgm:prSet/>
      <dgm:spPr/>
      <dgm:t>
        <a:bodyPr/>
        <a:lstStyle/>
        <a:p>
          <a:endParaRPr lang="en-US"/>
        </a:p>
      </dgm:t>
    </dgm:pt>
    <dgm:pt modelId="{7FC64840-9FCF-440F-919C-6F494AC19B98}" type="sibTrans" cxnId="{9B101025-27FC-43B8-87E2-79944C003740}">
      <dgm:prSet/>
      <dgm:spPr>
        <a:noFill/>
        <a:ln>
          <a:noFill/>
        </a:ln>
      </dgm:spPr>
      <dgm:t>
        <a:bodyPr/>
        <a:lstStyle/>
        <a:p>
          <a:endParaRPr lang="en-US"/>
        </a:p>
      </dgm:t>
    </dgm:pt>
    <dgm:pt modelId="{7A25E0A4-C4D3-43B1-9A1A-C82474E5C513}">
      <dgm:prSet phldrT="[Text]"/>
      <dgm:spPr>
        <a:solidFill>
          <a:schemeClr val="accent5"/>
        </a:solidFill>
        <a:ln>
          <a:solidFill>
            <a:schemeClr val="accent5"/>
          </a:solidFill>
        </a:ln>
      </dgm:spPr>
      <dgm:t>
        <a:bodyPr/>
        <a:lstStyle/>
        <a:p>
          <a:r>
            <a:rPr lang="en-US" dirty="0"/>
            <a:t>Maximize funding</a:t>
          </a:r>
        </a:p>
      </dgm:t>
    </dgm:pt>
    <dgm:pt modelId="{9C0B6C22-2FEA-4071-A78E-49A0D8BC9810}" type="parTrans" cxnId="{2663B9BC-BBE3-4E48-8432-400C61B777BD}">
      <dgm:prSet/>
      <dgm:spPr/>
      <dgm:t>
        <a:bodyPr/>
        <a:lstStyle/>
        <a:p>
          <a:endParaRPr lang="en-US"/>
        </a:p>
      </dgm:t>
    </dgm:pt>
    <dgm:pt modelId="{0E3C2D4D-0383-4A51-AC4E-D26501D6A984}" type="sibTrans" cxnId="{2663B9BC-BBE3-4E48-8432-400C61B777BD}">
      <dgm:prSet/>
      <dgm:spPr>
        <a:noFill/>
        <a:ln>
          <a:noFill/>
        </a:ln>
      </dgm:spPr>
      <dgm:t>
        <a:bodyPr/>
        <a:lstStyle/>
        <a:p>
          <a:endParaRPr lang="en-US"/>
        </a:p>
      </dgm:t>
    </dgm:pt>
    <dgm:pt modelId="{5C505C4E-C9D6-47CB-955A-3C50D82AE3EC}">
      <dgm:prSet/>
      <dgm:spPr/>
      <dgm:t>
        <a:bodyPr/>
        <a:lstStyle/>
        <a:p>
          <a:r>
            <a:rPr lang="en-US" dirty="0"/>
            <a:t>Tax or fees on new developments</a:t>
          </a:r>
        </a:p>
      </dgm:t>
    </dgm:pt>
    <dgm:pt modelId="{B597BFC3-07BC-4528-9C7F-E8F24FA1B68E}" type="parTrans" cxnId="{76F140D6-DB9A-4EDF-BF73-0DF24E48AD36}">
      <dgm:prSet/>
      <dgm:spPr/>
      <dgm:t>
        <a:bodyPr/>
        <a:lstStyle/>
        <a:p>
          <a:endParaRPr lang="en-US"/>
        </a:p>
      </dgm:t>
    </dgm:pt>
    <dgm:pt modelId="{8477B1C3-83BE-4927-819C-AAFBB21C68F5}" type="sibTrans" cxnId="{76F140D6-DB9A-4EDF-BF73-0DF24E48AD36}">
      <dgm:prSet/>
      <dgm:spPr/>
      <dgm:t>
        <a:bodyPr/>
        <a:lstStyle/>
        <a:p>
          <a:endParaRPr lang="en-US"/>
        </a:p>
      </dgm:t>
    </dgm:pt>
    <dgm:pt modelId="{0030B445-50CD-44CB-83D1-C0E1E2E55F48}">
      <dgm:prSet/>
      <dgm:spPr>
        <a:solidFill>
          <a:schemeClr val="accent1"/>
        </a:solidFill>
        <a:ln>
          <a:solidFill>
            <a:schemeClr val="accent1"/>
          </a:solidFill>
        </a:ln>
      </dgm:spPr>
      <dgm:t>
        <a:bodyPr/>
        <a:lstStyle/>
        <a:p>
          <a:r>
            <a:rPr lang="en-US" dirty="0"/>
            <a:t>Tax or fees on sporting events</a:t>
          </a:r>
        </a:p>
      </dgm:t>
    </dgm:pt>
    <dgm:pt modelId="{7E559D7C-8405-4FC1-BC56-E38E23BD9A1B}" type="parTrans" cxnId="{ED2BEDB5-4D22-4CCB-8F20-20188CC973BE}">
      <dgm:prSet/>
      <dgm:spPr/>
      <dgm:t>
        <a:bodyPr/>
        <a:lstStyle/>
        <a:p>
          <a:endParaRPr lang="en-US"/>
        </a:p>
      </dgm:t>
    </dgm:pt>
    <dgm:pt modelId="{FEF2BE51-62DA-4E60-B77D-70A920E73AA9}" type="sibTrans" cxnId="{ED2BEDB5-4D22-4CCB-8F20-20188CC973BE}">
      <dgm:prSet/>
      <dgm:spPr>
        <a:noFill/>
        <a:ln>
          <a:noFill/>
        </a:ln>
      </dgm:spPr>
      <dgm:t>
        <a:bodyPr/>
        <a:lstStyle/>
        <a:p>
          <a:endParaRPr lang="en-US"/>
        </a:p>
      </dgm:t>
    </dgm:pt>
    <dgm:pt modelId="{A8DD1FDE-42B7-4985-8190-9FA278CFBDA6}" type="pres">
      <dgm:prSet presAssocID="{A087AFF6-F650-4F8C-8E68-78E9AA34E8C0}" presName="Name0" presStyleCnt="0">
        <dgm:presLayoutVars>
          <dgm:chMax val="21"/>
          <dgm:chPref val="21"/>
        </dgm:presLayoutVars>
      </dgm:prSet>
      <dgm:spPr/>
    </dgm:pt>
    <dgm:pt modelId="{F6BB283C-6CC2-48B9-B7EB-2F29EE731C4C}" type="pres">
      <dgm:prSet presAssocID="{14F19D79-530B-4D25-A730-73E332EF112E}" presName="text1" presStyleCnt="0"/>
      <dgm:spPr/>
    </dgm:pt>
    <dgm:pt modelId="{D3967296-318D-45B0-AAE0-83F23A5D575E}" type="pres">
      <dgm:prSet presAssocID="{14F19D79-530B-4D25-A730-73E332EF112E}" presName="textRepeatNode" presStyleLbl="alignNode1" presStyleIdx="0" presStyleCnt="5" custLinFactNeighborX="-86329" custLinFactNeighborY="-56562">
        <dgm:presLayoutVars>
          <dgm:chMax val="0"/>
          <dgm:chPref val="0"/>
          <dgm:bulletEnabled val="1"/>
        </dgm:presLayoutVars>
      </dgm:prSet>
      <dgm:spPr/>
    </dgm:pt>
    <dgm:pt modelId="{B5EE4476-D583-4BBD-B657-07D8B43AEBDA}" type="pres">
      <dgm:prSet presAssocID="{14F19D79-530B-4D25-A730-73E332EF112E}" presName="textaccent1" presStyleCnt="0"/>
      <dgm:spPr/>
    </dgm:pt>
    <dgm:pt modelId="{6162805E-48F9-4008-8E26-3F0A30C47D4A}" type="pres">
      <dgm:prSet presAssocID="{14F19D79-530B-4D25-A730-73E332EF112E}" presName="accentRepeatNode" presStyleLbl="solidAlignAcc1" presStyleIdx="0" presStyleCnt="10"/>
      <dgm:spPr>
        <a:noFill/>
        <a:ln>
          <a:noFill/>
        </a:ln>
      </dgm:spPr>
    </dgm:pt>
    <dgm:pt modelId="{8A0A2AFF-54F0-48D3-B042-34902DE60089}" type="pres">
      <dgm:prSet presAssocID="{5468585A-3B28-4AA5-9362-882A2DFC09A4}" presName="image1" presStyleCnt="0"/>
      <dgm:spPr/>
    </dgm:pt>
    <dgm:pt modelId="{1626019A-3F7A-4CF6-942A-9464D4014F8F}" type="pres">
      <dgm:prSet presAssocID="{5468585A-3B28-4AA5-9362-882A2DFC09A4}" presName="imageRepeatNode" presStyleLbl="alignAcc1" presStyleIdx="0" presStyleCnt="5" custLinFactNeighborX="86869" custLinFactNeighborY="53420"/>
      <dgm:spPr/>
    </dgm:pt>
    <dgm:pt modelId="{746E451E-2E91-4704-84E1-612EF778C927}" type="pres">
      <dgm:prSet presAssocID="{5468585A-3B28-4AA5-9362-882A2DFC09A4}" presName="imageaccent1" presStyleCnt="0"/>
      <dgm:spPr/>
    </dgm:pt>
    <dgm:pt modelId="{26E53B20-566F-4954-AB85-7A8B35AC5512}" type="pres">
      <dgm:prSet presAssocID="{5468585A-3B28-4AA5-9362-882A2DFC09A4}" presName="accentRepeatNode" presStyleLbl="solidAlignAcc1" presStyleIdx="1" presStyleCnt="10"/>
      <dgm:spPr>
        <a:solidFill>
          <a:schemeClr val="accent1"/>
        </a:solidFill>
        <a:ln>
          <a:solidFill>
            <a:schemeClr val="accent1"/>
          </a:solidFill>
        </a:ln>
      </dgm:spPr>
    </dgm:pt>
    <dgm:pt modelId="{FD6E14DD-7BAC-4771-895B-A3E53E49E4F6}" type="pres">
      <dgm:prSet presAssocID="{FF533874-66CA-427F-BBFB-A321E71C1AD5}" presName="text2" presStyleCnt="0"/>
      <dgm:spPr/>
    </dgm:pt>
    <dgm:pt modelId="{DC1C3816-4B07-4455-B898-ECCBD5A3CCF9}" type="pres">
      <dgm:prSet presAssocID="{FF533874-66CA-427F-BBFB-A321E71C1AD5}" presName="textRepeatNode" presStyleLbl="alignNode1" presStyleIdx="1" presStyleCnt="5">
        <dgm:presLayoutVars>
          <dgm:chMax val="0"/>
          <dgm:chPref val="0"/>
          <dgm:bulletEnabled val="1"/>
        </dgm:presLayoutVars>
      </dgm:prSet>
      <dgm:spPr/>
    </dgm:pt>
    <dgm:pt modelId="{74D40690-E7A1-48A9-BCA1-697C04A499B1}" type="pres">
      <dgm:prSet presAssocID="{FF533874-66CA-427F-BBFB-A321E71C1AD5}" presName="textaccent2" presStyleCnt="0"/>
      <dgm:spPr/>
    </dgm:pt>
    <dgm:pt modelId="{F3A4EF2D-A3A9-42FA-BB13-8C2F23371358}" type="pres">
      <dgm:prSet presAssocID="{FF533874-66CA-427F-BBFB-A321E71C1AD5}" presName="accentRepeatNode" presStyleLbl="solidAlignAcc1" presStyleIdx="2" presStyleCnt="10"/>
      <dgm:spPr>
        <a:solidFill>
          <a:schemeClr val="accent1"/>
        </a:solidFill>
        <a:ln>
          <a:solidFill>
            <a:schemeClr val="accent1"/>
          </a:solidFill>
        </a:ln>
      </dgm:spPr>
    </dgm:pt>
    <dgm:pt modelId="{405526F7-11B4-43FF-B571-A10001C571C6}" type="pres">
      <dgm:prSet presAssocID="{7FC64840-9FCF-440F-919C-6F494AC19B98}" presName="image2" presStyleCnt="0"/>
      <dgm:spPr/>
    </dgm:pt>
    <dgm:pt modelId="{A81F33CC-DF31-4DD6-8045-26EC02922475}" type="pres">
      <dgm:prSet presAssocID="{7FC64840-9FCF-440F-919C-6F494AC19B98}" presName="imageRepeatNode" presStyleLbl="alignAcc1" presStyleIdx="1" presStyleCnt="5"/>
      <dgm:spPr/>
    </dgm:pt>
    <dgm:pt modelId="{5434657D-F68A-4BC7-9ECF-AF6178445AF7}" type="pres">
      <dgm:prSet presAssocID="{7FC64840-9FCF-440F-919C-6F494AC19B98}" presName="imageaccent2" presStyleCnt="0"/>
      <dgm:spPr/>
    </dgm:pt>
    <dgm:pt modelId="{AEA053B2-0CE1-41C1-B92F-AEAF48082171}" type="pres">
      <dgm:prSet presAssocID="{7FC64840-9FCF-440F-919C-6F494AC19B98}" presName="accentRepeatNode" presStyleLbl="solidAlignAcc1" presStyleIdx="3" presStyleCnt="10"/>
      <dgm:spPr>
        <a:noFill/>
        <a:ln>
          <a:noFill/>
        </a:ln>
      </dgm:spPr>
    </dgm:pt>
    <dgm:pt modelId="{3A316EF1-FC29-47BD-94E2-10989D5979BB}" type="pres">
      <dgm:prSet presAssocID="{7A25E0A4-C4D3-43B1-9A1A-C82474E5C513}" presName="text3" presStyleCnt="0"/>
      <dgm:spPr/>
    </dgm:pt>
    <dgm:pt modelId="{91E294BA-8605-4C8C-801D-2B1AD8B6F3EE}" type="pres">
      <dgm:prSet presAssocID="{7A25E0A4-C4D3-43B1-9A1A-C82474E5C513}" presName="textRepeatNode" presStyleLbl="alignNode1" presStyleIdx="2" presStyleCnt="5">
        <dgm:presLayoutVars>
          <dgm:chMax val="0"/>
          <dgm:chPref val="0"/>
          <dgm:bulletEnabled val="1"/>
        </dgm:presLayoutVars>
      </dgm:prSet>
      <dgm:spPr/>
    </dgm:pt>
    <dgm:pt modelId="{F6214DA2-A99B-489C-85D6-C6A507A19F73}" type="pres">
      <dgm:prSet presAssocID="{7A25E0A4-C4D3-43B1-9A1A-C82474E5C513}" presName="textaccent3" presStyleCnt="0"/>
      <dgm:spPr/>
    </dgm:pt>
    <dgm:pt modelId="{791C3571-8C07-4E41-AED8-78D0410FD442}" type="pres">
      <dgm:prSet presAssocID="{7A25E0A4-C4D3-43B1-9A1A-C82474E5C513}" presName="accentRepeatNode" presStyleLbl="solidAlignAcc1" presStyleIdx="4" presStyleCnt="10"/>
      <dgm:spPr>
        <a:solidFill>
          <a:schemeClr val="accent5"/>
        </a:solidFill>
        <a:ln>
          <a:solidFill>
            <a:schemeClr val="accent5"/>
          </a:solidFill>
        </a:ln>
      </dgm:spPr>
    </dgm:pt>
    <dgm:pt modelId="{DF320834-3C99-4892-A0C8-FD961147D9B2}" type="pres">
      <dgm:prSet presAssocID="{0E3C2D4D-0383-4A51-AC4E-D26501D6A984}" presName="image3" presStyleCnt="0"/>
      <dgm:spPr/>
    </dgm:pt>
    <dgm:pt modelId="{1F2D47BC-2B7F-4B38-A681-164FB7ADEA93}" type="pres">
      <dgm:prSet presAssocID="{0E3C2D4D-0383-4A51-AC4E-D26501D6A984}" presName="imageRepeatNode" presStyleLbl="alignAcc1" presStyleIdx="2" presStyleCnt="5"/>
      <dgm:spPr/>
    </dgm:pt>
    <dgm:pt modelId="{30319026-36EB-410B-867F-F08DC38133D0}" type="pres">
      <dgm:prSet presAssocID="{0E3C2D4D-0383-4A51-AC4E-D26501D6A984}" presName="imageaccent3" presStyleCnt="0"/>
      <dgm:spPr/>
    </dgm:pt>
    <dgm:pt modelId="{F8FA2432-C258-4A3B-A3CB-8BB0D992F854}" type="pres">
      <dgm:prSet presAssocID="{0E3C2D4D-0383-4A51-AC4E-D26501D6A984}" presName="accentRepeatNode" presStyleLbl="solidAlignAcc1" presStyleIdx="5" presStyleCnt="10"/>
      <dgm:spPr>
        <a:noFill/>
        <a:ln>
          <a:noFill/>
        </a:ln>
      </dgm:spPr>
    </dgm:pt>
    <dgm:pt modelId="{D08453CC-8390-48F9-9B36-3DC8FAC4F21D}" type="pres">
      <dgm:prSet presAssocID="{5C505C4E-C9D6-47CB-955A-3C50D82AE3EC}" presName="text4" presStyleCnt="0"/>
      <dgm:spPr/>
    </dgm:pt>
    <dgm:pt modelId="{9580AE39-C69B-4E66-9B1B-AACA92BEB08E}" type="pres">
      <dgm:prSet presAssocID="{5C505C4E-C9D6-47CB-955A-3C50D82AE3EC}" presName="textRepeatNode" presStyleLbl="alignNode1" presStyleIdx="3" presStyleCnt="5">
        <dgm:presLayoutVars>
          <dgm:chMax val="0"/>
          <dgm:chPref val="0"/>
          <dgm:bulletEnabled val="1"/>
        </dgm:presLayoutVars>
      </dgm:prSet>
      <dgm:spPr/>
    </dgm:pt>
    <dgm:pt modelId="{CBA1589A-A519-4096-BF08-3AC629ACEB34}" type="pres">
      <dgm:prSet presAssocID="{5C505C4E-C9D6-47CB-955A-3C50D82AE3EC}" presName="textaccent4" presStyleCnt="0"/>
      <dgm:spPr/>
    </dgm:pt>
    <dgm:pt modelId="{BC7AAF34-B469-4F5E-8829-D8731A644778}" type="pres">
      <dgm:prSet presAssocID="{5C505C4E-C9D6-47CB-955A-3C50D82AE3EC}" presName="accentRepeatNode" presStyleLbl="solidAlignAcc1" presStyleIdx="6" presStyleCnt="10"/>
      <dgm:spPr>
        <a:solidFill>
          <a:schemeClr val="accent5"/>
        </a:solidFill>
        <a:ln>
          <a:solidFill>
            <a:schemeClr val="accent5"/>
          </a:solidFill>
        </a:ln>
      </dgm:spPr>
    </dgm:pt>
    <dgm:pt modelId="{D76BB41F-6A83-4299-A401-776E038443C3}" type="pres">
      <dgm:prSet presAssocID="{8477B1C3-83BE-4927-819C-AAFBB21C68F5}" presName="image4" presStyleCnt="0"/>
      <dgm:spPr/>
    </dgm:pt>
    <dgm:pt modelId="{4E93C66A-4343-461D-92BB-13156856EF8F}" type="pres">
      <dgm:prSet presAssocID="{8477B1C3-83BE-4927-819C-AAFBB21C68F5}" presName="imageRepeatNode" presStyleLbl="alignAcc1" presStyleIdx="3" presStyleCnt="5"/>
      <dgm:spPr/>
    </dgm:pt>
    <dgm:pt modelId="{9D3E48F4-3F0B-4208-9883-095750426CD0}" type="pres">
      <dgm:prSet presAssocID="{8477B1C3-83BE-4927-819C-AAFBB21C68F5}" presName="imageaccent4" presStyleCnt="0"/>
      <dgm:spPr/>
    </dgm:pt>
    <dgm:pt modelId="{8C01E200-D8AF-4718-9CF1-753DC942E319}" type="pres">
      <dgm:prSet presAssocID="{8477B1C3-83BE-4927-819C-AAFBB21C68F5}" presName="accentRepeatNode" presStyleLbl="solidAlignAcc1" presStyleIdx="7" presStyleCnt="10"/>
      <dgm:spPr/>
    </dgm:pt>
    <dgm:pt modelId="{0FA9C920-6C2E-4779-B360-245343C664CB}" type="pres">
      <dgm:prSet presAssocID="{0030B445-50CD-44CB-83D1-C0E1E2E55F48}" presName="text5" presStyleCnt="0"/>
      <dgm:spPr/>
    </dgm:pt>
    <dgm:pt modelId="{8F086259-A23F-40FA-BBD0-04E66BE206B5}" type="pres">
      <dgm:prSet presAssocID="{0030B445-50CD-44CB-83D1-C0E1E2E55F48}" presName="textRepeatNode" presStyleLbl="alignNode1" presStyleIdx="4" presStyleCnt="5" custLinFactY="9991" custLinFactNeighborX="-564" custLinFactNeighborY="100000">
        <dgm:presLayoutVars>
          <dgm:chMax val="0"/>
          <dgm:chPref val="0"/>
          <dgm:bulletEnabled val="1"/>
        </dgm:presLayoutVars>
      </dgm:prSet>
      <dgm:spPr/>
    </dgm:pt>
    <dgm:pt modelId="{1292D436-424E-4673-BBA7-7A1A1D91DEC0}" type="pres">
      <dgm:prSet presAssocID="{0030B445-50CD-44CB-83D1-C0E1E2E55F48}" presName="textaccent5" presStyleCnt="0"/>
      <dgm:spPr/>
    </dgm:pt>
    <dgm:pt modelId="{D220BF12-4832-413A-B29B-D369FA562994}" type="pres">
      <dgm:prSet presAssocID="{0030B445-50CD-44CB-83D1-C0E1E2E55F48}" presName="accentRepeatNode" presStyleLbl="solidAlignAcc1" presStyleIdx="8" presStyleCnt="10"/>
      <dgm:spPr>
        <a:noFill/>
        <a:ln>
          <a:noFill/>
        </a:ln>
      </dgm:spPr>
    </dgm:pt>
    <dgm:pt modelId="{CE4D3CE8-049F-4B7B-9E08-774A957CE92B}" type="pres">
      <dgm:prSet presAssocID="{FEF2BE51-62DA-4E60-B77D-70A920E73AA9}" presName="image5" presStyleCnt="0"/>
      <dgm:spPr/>
    </dgm:pt>
    <dgm:pt modelId="{72AC18AB-E18B-4702-9409-5215994891F4}" type="pres">
      <dgm:prSet presAssocID="{FEF2BE51-62DA-4E60-B77D-70A920E73AA9}" presName="imageRepeatNode" presStyleLbl="alignAcc1" presStyleIdx="4" presStyleCnt="5"/>
      <dgm:spPr/>
    </dgm:pt>
    <dgm:pt modelId="{7E21FA88-6D9A-4834-AB7E-6F61C903D64A}" type="pres">
      <dgm:prSet presAssocID="{FEF2BE51-62DA-4E60-B77D-70A920E73AA9}" presName="imageaccent5" presStyleCnt="0"/>
      <dgm:spPr/>
    </dgm:pt>
    <dgm:pt modelId="{D9DB3204-B065-4EEE-BD53-FA0D5C9916D0}" type="pres">
      <dgm:prSet presAssocID="{FEF2BE51-62DA-4E60-B77D-70A920E73AA9}" presName="accentRepeatNode" presStyleLbl="solidAlignAcc1" presStyleIdx="9" presStyleCnt="10"/>
      <dgm:spPr>
        <a:noFill/>
        <a:ln>
          <a:noFill/>
        </a:ln>
      </dgm:spPr>
    </dgm:pt>
  </dgm:ptLst>
  <dgm:cxnLst>
    <dgm:cxn modelId="{58878319-E471-408E-8C33-193661367310}" type="presOf" srcId="{7FC64840-9FCF-440F-919C-6F494AC19B98}" destId="{A81F33CC-DF31-4DD6-8045-26EC02922475}" srcOrd="0" destOrd="0" presId="urn:microsoft.com/office/officeart/2008/layout/HexagonCluster"/>
    <dgm:cxn modelId="{9B101025-27FC-43B8-87E2-79944C003740}" srcId="{A087AFF6-F650-4F8C-8E68-78E9AA34E8C0}" destId="{FF533874-66CA-427F-BBFB-A321E71C1AD5}" srcOrd="1" destOrd="0" parTransId="{9ACE8B5A-14E5-4E99-AAB2-D97C2BF21AB6}" sibTransId="{7FC64840-9FCF-440F-919C-6F494AC19B98}"/>
    <dgm:cxn modelId="{886A0237-6F95-4C4A-8EBD-4F4FD82B4DEB}" srcId="{A087AFF6-F650-4F8C-8E68-78E9AA34E8C0}" destId="{14F19D79-530B-4D25-A730-73E332EF112E}" srcOrd="0" destOrd="0" parTransId="{786F0029-8B92-4F20-B670-A73282116C3C}" sibTransId="{5468585A-3B28-4AA5-9362-882A2DFC09A4}"/>
    <dgm:cxn modelId="{20FF0765-F313-45AF-84D2-614F1D4E3C4A}" type="presOf" srcId="{5468585A-3B28-4AA5-9362-882A2DFC09A4}" destId="{1626019A-3F7A-4CF6-942A-9464D4014F8F}" srcOrd="0" destOrd="0" presId="urn:microsoft.com/office/officeart/2008/layout/HexagonCluster"/>
    <dgm:cxn modelId="{E1666768-0949-41D7-B5B1-C6553C65ACF9}" type="presOf" srcId="{FEF2BE51-62DA-4E60-B77D-70A920E73AA9}" destId="{72AC18AB-E18B-4702-9409-5215994891F4}" srcOrd="0" destOrd="0" presId="urn:microsoft.com/office/officeart/2008/layout/HexagonCluster"/>
    <dgm:cxn modelId="{60C2444C-54E5-46F1-9784-C42F8197B4D2}" type="presOf" srcId="{FF533874-66CA-427F-BBFB-A321E71C1AD5}" destId="{DC1C3816-4B07-4455-B898-ECCBD5A3CCF9}" srcOrd="0" destOrd="0" presId="urn:microsoft.com/office/officeart/2008/layout/HexagonCluster"/>
    <dgm:cxn modelId="{2DE5A24D-3ACC-47E9-9733-78B68A9AECAA}" type="presOf" srcId="{0E3C2D4D-0383-4A51-AC4E-D26501D6A984}" destId="{1F2D47BC-2B7F-4B38-A681-164FB7ADEA93}" srcOrd="0" destOrd="0" presId="urn:microsoft.com/office/officeart/2008/layout/HexagonCluster"/>
    <dgm:cxn modelId="{30846C57-BC72-4015-9CA0-EF767472DCFF}" type="presOf" srcId="{0030B445-50CD-44CB-83D1-C0E1E2E55F48}" destId="{8F086259-A23F-40FA-BBD0-04E66BE206B5}" srcOrd="0" destOrd="0" presId="urn:microsoft.com/office/officeart/2008/layout/HexagonCluster"/>
    <dgm:cxn modelId="{905C7E59-117A-42EC-B25B-C19913A38AD0}" type="presOf" srcId="{14F19D79-530B-4D25-A730-73E332EF112E}" destId="{D3967296-318D-45B0-AAE0-83F23A5D575E}" srcOrd="0" destOrd="0" presId="urn:microsoft.com/office/officeart/2008/layout/HexagonCluster"/>
    <dgm:cxn modelId="{FF487B8E-6A33-49BC-97F5-129DF3A3F1A7}" type="presOf" srcId="{8477B1C3-83BE-4927-819C-AAFBB21C68F5}" destId="{4E93C66A-4343-461D-92BB-13156856EF8F}" srcOrd="0" destOrd="0" presId="urn:microsoft.com/office/officeart/2008/layout/HexagonCluster"/>
    <dgm:cxn modelId="{529583A2-A4BA-4A1A-B716-EFF7F1B9295E}" type="presOf" srcId="{7A25E0A4-C4D3-43B1-9A1A-C82474E5C513}" destId="{91E294BA-8605-4C8C-801D-2B1AD8B6F3EE}" srcOrd="0" destOrd="0" presId="urn:microsoft.com/office/officeart/2008/layout/HexagonCluster"/>
    <dgm:cxn modelId="{ED2BEDB5-4D22-4CCB-8F20-20188CC973BE}" srcId="{A087AFF6-F650-4F8C-8E68-78E9AA34E8C0}" destId="{0030B445-50CD-44CB-83D1-C0E1E2E55F48}" srcOrd="4" destOrd="0" parTransId="{7E559D7C-8405-4FC1-BC56-E38E23BD9A1B}" sibTransId="{FEF2BE51-62DA-4E60-B77D-70A920E73AA9}"/>
    <dgm:cxn modelId="{2663B9BC-BBE3-4E48-8432-400C61B777BD}" srcId="{A087AFF6-F650-4F8C-8E68-78E9AA34E8C0}" destId="{7A25E0A4-C4D3-43B1-9A1A-C82474E5C513}" srcOrd="2" destOrd="0" parTransId="{9C0B6C22-2FEA-4071-A78E-49A0D8BC9810}" sibTransId="{0E3C2D4D-0383-4A51-AC4E-D26501D6A984}"/>
    <dgm:cxn modelId="{FB725CC7-1018-44D1-B1F9-83A1EDFE54B8}" type="presOf" srcId="{A087AFF6-F650-4F8C-8E68-78E9AA34E8C0}" destId="{A8DD1FDE-42B7-4985-8190-9FA278CFBDA6}" srcOrd="0" destOrd="0" presId="urn:microsoft.com/office/officeart/2008/layout/HexagonCluster"/>
    <dgm:cxn modelId="{76F140D6-DB9A-4EDF-BF73-0DF24E48AD36}" srcId="{A087AFF6-F650-4F8C-8E68-78E9AA34E8C0}" destId="{5C505C4E-C9D6-47CB-955A-3C50D82AE3EC}" srcOrd="3" destOrd="0" parTransId="{B597BFC3-07BC-4528-9C7F-E8F24FA1B68E}" sibTransId="{8477B1C3-83BE-4927-819C-AAFBB21C68F5}"/>
    <dgm:cxn modelId="{05B666FE-655C-4BBE-877B-3F05ADAB6270}" type="presOf" srcId="{5C505C4E-C9D6-47CB-955A-3C50D82AE3EC}" destId="{9580AE39-C69B-4E66-9B1B-AACA92BEB08E}" srcOrd="0" destOrd="0" presId="urn:microsoft.com/office/officeart/2008/layout/HexagonCluster"/>
    <dgm:cxn modelId="{9BEFB480-99BA-4E82-A82C-132A88FD6AC4}" type="presParOf" srcId="{A8DD1FDE-42B7-4985-8190-9FA278CFBDA6}" destId="{F6BB283C-6CC2-48B9-B7EB-2F29EE731C4C}" srcOrd="0" destOrd="0" presId="urn:microsoft.com/office/officeart/2008/layout/HexagonCluster"/>
    <dgm:cxn modelId="{98B21A75-CDC8-4E2B-9A62-F644E97D57D8}" type="presParOf" srcId="{F6BB283C-6CC2-48B9-B7EB-2F29EE731C4C}" destId="{D3967296-318D-45B0-AAE0-83F23A5D575E}" srcOrd="0" destOrd="0" presId="urn:microsoft.com/office/officeart/2008/layout/HexagonCluster"/>
    <dgm:cxn modelId="{9796A077-583C-4D4E-8B51-1312D76C0EC9}" type="presParOf" srcId="{A8DD1FDE-42B7-4985-8190-9FA278CFBDA6}" destId="{B5EE4476-D583-4BBD-B657-07D8B43AEBDA}" srcOrd="1" destOrd="0" presId="urn:microsoft.com/office/officeart/2008/layout/HexagonCluster"/>
    <dgm:cxn modelId="{2B856D8E-3789-4B97-A125-A65099EC8939}" type="presParOf" srcId="{B5EE4476-D583-4BBD-B657-07D8B43AEBDA}" destId="{6162805E-48F9-4008-8E26-3F0A30C47D4A}" srcOrd="0" destOrd="0" presId="urn:microsoft.com/office/officeart/2008/layout/HexagonCluster"/>
    <dgm:cxn modelId="{6B78553A-A079-49F3-9D39-56FB30492B0E}" type="presParOf" srcId="{A8DD1FDE-42B7-4985-8190-9FA278CFBDA6}" destId="{8A0A2AFF-54F0-48D3-B042-34902DE60089}" srcOrd="2" destOrd="0" presId="urn:microsoft.com/office/officeart/2008/layout/HexagonCluster"/>
    <dgm:cxn modelId="{84A9C68E-AA56-4DF1-873C-D5010BAE29F4}" type="presParOf" srcId="{8A0A2AFF-54F0-48D3-B042-34902DE60089}" destId="{1626019A-3F7A-4CF6-942A-9464D4014F8F}" srcOrd="0" destOrd="0" presId="urn:microsoft.com/office/officeart/2008/layout/HexagonCluster"/>
    <dgm:cxn modelId="{F6A1D816-3FC0-403B-A9BA-1424C593AE2E}" type="presParOf" srcId="{A8DD1FDE-42B7-4985-8190-9FA278CFBDA6}" destId="{746E451E-2E91-4704-84E1-612EF778C927}" srcOrd="3" destOrd="0" presId="urn:microsoft.com/office/officeart/2008/layout/HexagonCluster"/>
    <dgm:cxn modelId="{52409F82-7A8E-46E5-83EE-B8354CE5C115}" type="presParOf" srcId="{746E451E-2E91-4704-84E1-612EF778C927}" destId="{26E53B20-566F-4954-AB85-7A8B35AC5512}" srcOrd="0" destOrd="0" presId="urn:microsoft.com/office/officeart/2008/layout/HexagonCluster"/>
    <dgm:cxn modelId="{29EB9AD4-5774-4182-88A7-C0E58B1EFECE}" type="presParOf" srcId="{A8DD1FDE-42B7-4985-8190-9FA278CFBDA6}" destId="{FD6E14DD-7BAC-4771-895B-A3E53E49E4F6}" srcOrd="4" destOrd="0" presId="urn:microsoft.com/office/officeart/2008/layout/HexagonCluster"/>
    <dgm:cxn modelId="{38706913-5631-4B3C-A664-3C8F3DD0D4B4}" type="presParOf" srcId="{FD6E14DD-7BAC-4771-895B-A3E53E49E4F6}" destId="{DC1C3816-4B07-4455-B898-ECCBD5A3CCF9}" srcOrd="0" destOrd="0" presId="urn:microsoft.com/office/officeart/2008/layout/HexagonCluster"/>
    <dgm:cxn modelId="{F8567232-2674-438C-A370-6A565B986D4F}" type="presParOf" srcId="{A8DD1FDE-42B7-4985-8190-9FA278CFBDA6}" destId="{74D40690-E7A1-48A9-BCA1-697C04A499B1}" srcOrd="5" destOrd="0" presId="urn:microsoft.com/office/officeart/2008/layout/HexagonCluster"/>
    <dgm:cxn modelId="{8444BA27-DE1C-4632-AE6A-C4789D107116}" type="presParOf" srcId="{74D40690-E7A1-48A9-BCA1-697C04A499B1}" destId="{F3A4EF2D-A3A9-42FA-BB13-8C2F23371358}" srcOrd="0" destOrd="0" presId="urn:microsoft.com/office/officeart/2008/layout/HexagonCluster"/>
    <dgm:cxn modelId="{4775715F-5A37-4355-AA63-A315347B3B46}" type="presParOf" srcId="{A8DD1FDE-42B7-4985-8190-9FA278CFBDA6}" destId="{405526F7-11B4-43FF-B571-A10001C571C6}" srcOrd="6" destOrd="0" presId="urn:microsoft.com/office/officeart/2008/layout/HexagonCluster"/>
    <dgm:cxn modelId="{2D97808F-30B7-4C61-9E99-238C4608E2F8}" type="presParOf" srcId="{405526F7-11B4-43FF-B571-A10001C571C6}" destId="{A81F33CC-DF31-4DD6-8045-26EC02922475}" srcOrd="0" destOrd="0" presId="urn:microsoft.com/office/officeart/2008/layout/HexagonCluster"/>
    <dgm:cxn modelId="{F6DE84FB-8FBC-4F43-BFE7-8140F26E93F5}" type="presParOf" srcId="{A8DD1FDE-42B7-4985-8190-9FA278CFBDA6}" destId="{5434657D-F68A-4BC7-9ECF-AF6178445AF7}" srcOrd="7" destOrd="0" presId="urn:microsoft.com/office/officeart/2008/layout/HexagonCluster"/>
    <dgm:cxn modelId="{BA842E34-5E9A-4737-9011-ABA0A9E62DDE}" type="presParOf" srcId="{5434657D-F68A-4BC7-9ECF-AF6178445AF7}" destId="{AEA053B2-0CE1-41C1-B92F-AEAF48082171}" srcOrd="0" destOrd="0" presId="urn:microsoft.com/office/officeart/2008/layout/HexagonCluster"/>
    <dgm:cxn modelId="{5D2D4B97-DBAB-410F-83BF-DB6DF5536F9F}" type="presParOf" srcId="{A8DD1FDE-42B7-4985-8190-9FA278CFBDA6}" destId="{3A316EF1-FC29-47BD-94E2-10989D5979BB}" srcOrd="8" destOrd="0" presId="urn:microsoft.com/office/officeart/2008/layout/HexagonCluster"/>
    <dgm:cxn modelId="{372F6DAF-534C-4793-AAA8-30FBB9DDEF33}" type="presParOf" srcId="{3A316EF1-FC29-47BD-94E2-10989D5979BB}" destId="{91E294BA-8605-4C8C-801D-2B1AD8B6F3EE}" srcOrd="0" destOrd="0" presId="urn:microsoft.com/office/officeart/2008/layout/HexagonCluster"/>
    <dgm:cxn modelId="{F5526F27-476F-4A6B-9BA2-AD62ED06DD8F}" type="presParOf" srcId="{A8DD1FDE-42B7-4985-8190-9FA278CFBDA6}" destId="{F6214DA2-A99B-489C-85D6-C6A507A19F73}" srcOrd="9" destOrd="0" presId="urn:microsoft.com/office/officeart/2008/layout/HexagonCluster"/>
    <dgm:cxn modelId="{2ECBEF7F-0FC8-4FA3-89C7-815397C5179C}" type="presParOf" srcId="{F6214DA2-A99B-489C-85D6-C6A507A19F73}" destId="{791C3571-8C07-4E41-AED8-78D0410FD442}" srcOrd="0" destOrd="0" presId="urn:microsoft.com/office/officeart/2008/layout/HexagonCluster"/>
    <dgm:cxn modelId="{AEDA48C8-723C-4B6C-B68D-A85B30BEF999}" type="presParOf" srcId="{A8DD1FDE-42B7-4985-8190-9FA278CFBDA6}" destId="{DF320834-3C99-4892-A0C8-FD961147D9B2}" srcOrd="10" destOrd="0" presId="urn:microsoft.com/office/officeart/2008/layout/HexagonCluster"/>
    <dgm:cxn modelId="{03C19758-63C4-4C07-9700-B8FFEB4140AC}" type="presParOf" srcId="{DF320834-3C99-4892-A0C8-FD961147D9B2}" destId="{1F2D47BC-2B7F-4B38-A681-164FB7ADEA93}" srcOrd="0" destOrd="0" presId="urn:microsoft.com/office/officeart/2008/layout/HexagonCluster"/>
    <dgm:cxn modelId="{9A020788-B0EF-4F4A-9CE3-DC7A3CB2FD61}" type="presParOf" srcId="{A8DD1FDE-42B7-4985-8190-9FA278CFBDA6}" destId="{30319026-36EB-410B-867F-F08DC38133D0}" srcOrd="11" destOrd="0" presId="urn:microsoft.com/office/officeart/2008/layout/HexagonCluster"/>
    <dgm:cxn modelId="{BEF799A5-376C-46F4-B27E-9DAA75ABEC5F}" type="presParOf" srcId="{30319026-36EB-410B-867F-F08DC38133D0}" destId="{F8FA2432-C258-4A3B-A3CB-8BB0D992F854}" srcOrd="0" destOrd="0" presId="urn:microsoft.com/office/officeart/2008/layout/HexagonCluster"/>
    <dgm:cxn modelId="{A8BA0B31-527E-47E9-A045-B698393414C9}" type="presParOf" srcId="{A8DD1FDE-42B7-4985-8190-9FA278CFBDA6}" destId="{D08453CC-8390-48F9-9B36-3DC8FAC4F21D}" srcOrd="12" destOrd="0" presId="urn:microsoft.com/office/officeart/2008/layout/HexagonCluster"/>
    <dgm:cxn modelId="{7CFB1D0F-A07E-4687-A66A-330C0EADA0A4}" type="presParOf" srcId="{D08453CC-8390-48F9-9B36-3DC8FAC4F21D}" destId="{9580AE39-C69B-4E66-9B1B-AACA92BEB08E}" srcOrd="0" destOrd="0" presId="urn:microsoft.com/office/officeart/2008/layout/HexagonCluster"/>
    <dgm:cxn modelId="{BDA2F7BE-6C6E-4CB5-84F6-0D3D9C647588}" type="presParOf" srcId="{A8DD1FDE-42B7-4985-8190-9FA278CFBDA6}" destId="{CBA1589A-A519-4096-BF08-3AC629ACEB34}" srcOrd="13" destOrd="0" presId="urn:microsoft.com/office/officeart/2008/layout/HexagonCluster"/>
    <dgm:cxn modelId="{0F1C8CA3-0486-409D-95B5-2007DC132967}" type="presParOf" srcId="{CBA1589A-A519-4096-BF08-3AC629ACEB34}" destId="{BC7AAF34-B469-4F5E-8829-D8731A644778}" srcOrd="0" destOrd="0" presId="urn:microsoft.com/office/officeart/2008/layout/HexagonCluster"/>
    <dgm:cxn modelId="{AD002860-08A4-42F3-B9DC-120F87176B33}" type="presParOf" srcId="{A8DD1FDE-42B7-4985-8190-9FA278CFBDA6}" destId="{D76BB41F-6A83-4299-A401-776E038443C3}" srcOrd="14" destOrd="0" presId="urn:microsoft.com/office/officeart/2008/layout/HexagonCluster"/>
    <dgm:cxn modelId="{B87A3848-5E48-43AB-AF76-6B4F31B8F64C}" type="presParOf" srcId="{D76BB41F-6A83-4299-A401-776E038443C3}" destId="{4E93C66A-4343-461D-92BB-13156856EF8F}" srcOrd="0" destOrd="0" presId="urn:microsoft.com/office/officeart/2008/layout/HexagonCluster"/>
    <dgm:cxn modelId="{AB4A4138-6EFD-4085-8AC8-466302FBDF87}" type="presParOf" srcId="{A8DD1FDE-42B7-4985-8190-9FA278CFBDA6}" destId="{9D3E48F4-3F0B-4208-9883-095750426CD0}" srcOrd="15" destOrd="0" presId="urn:microsoft.com/office/officeart/2008/layout/HexagonCluster"/>
    <dgm:cxn modelId="{FFB0EBDA-F506-4E86-A0BA-FF8047ECACEF}" type="presParOf" srcId="{9D3E48F4-3F0B-4208-9883-095750426CD0}" destId="{8C01E200-D8AF-4718-9CF1-753DC942E319}" srcOrd="0" destOrd="0" presId="urn:microsoft.com/office/officeart/2008/layout/HexagonCluster"/>
    <dgm:cxn modelId="{7F721E5B-C11D-46B5-AC66-51C8C83529F9}" type="presParOf" srcId="{A8DD1FDE-42B7-4985-8190-9FA278CFBDA6}" destId="{0FA9C920-6C2E-4779-B360-245343C664CB}" srcOrd="16" destOrd="0" presId="urn:microsoft.com/office/officeart/2008/layout/HexagonCluster"/>
    <dgm:cxn modelId="{16C00CDF-7B9F-4862-9BDF-ED0C7DF4ED52}" type="presParOf" srcId="{0FA9C920-6C2E-4779-B360-245343C664CB}" destId="{8F086259-A23F-40FA-BBD0-04E66BE206B5}" srcOrd="0" destOrd="0" presId="urn:microsoft.com/office/officeart/2008/layout/HexagonCluster"/>
    <dgm:cxn modelId="{9801CB14-99B6-443B-9A4F-CD975229D215}" type="presParOf" srcId="{A8DD1FDE-42B7-4985-8190-9FA278CFBDA6}" destId="{1292D436-424E-4673-BBA7-7A1A1D91DEC0}" srcOrd="17" destOrd="0" presId="urn:microsoft.com/office/officeart/2008/layout/HexagonCluster"/>
    <dgm:cxn modelId="{1FCBE892-1548-4761-89DD-970C40D3FC33}" type="presParOf" srcId="{1292D436-424E-4673-BBA7-7A1A1D91DEC0}" destId="{D220BF12-4832-413A-B29B-D369FA562994}" srcOrd="0" destOrd="0" presId="urn:microsoft.com/office/officeart/2008/layout/HexagonCluster"/>
    <dgm:cxn modelId="{D57FC25A-DAF0-42CB-ABE5-2006B2DAD567}" type="presParOf" srcId="{A8DD1FDE-42B7-4985-8190-9FA278CFBDA6}" destId="{CE4D3CE8-049F-4B7B-9E08-774A957CE92B}" srcOrd="18" destOrd="0" presId="urn:microsoft.com/office/officeart/2008/layout/HexagonCluster"/>
    <dgm:cxn modelId="{259E2BD7-2B9C-4A3A-8142-2ED451DB270F}" type="presParOf" srcId="{CE4D3CE8-049F-4B7B-9E08-774A957CE92B}" destId="{72AC18AB-E18B-4702-9409-5215994891F4}" srcOrd="0" destOrd="0" presId="urn:microsoft.com/office/officeart/2008/layout/HexagonCluster"/>
    <dgm:cxn modelId="{76C7EE91-207D-4531-A415-616347D27669}" type="presParOf" srcId="{A8DD1FDE-42B7-4985-8190-9FA278CFBDA6}" destId="{7E21FA88-6D9A-4834-AB7E-6F61C903D64A}" srcOrd="19" destOrd="0" presId="urn:microsoft.com/office/officeart/2008/layout/HexagonCluster"/>
    <dgm:cxn modelId="{266E18B5-3695-48DD-90DD-B4C2D2F607E6}" type="presParOf" srcId="{7E21FA88-6D9A-4834-AB7E-6F61C903D64A}" destId="{D9DB3204-B065-4EEE-BD53-FA0D5C9916D0}"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A6A08-7AAD-4B64-A9A6-A0D526223E2D}">
      <dsp:nvSpPr>
        <dsp:cNvPr id="0" name=""/>
        <dsp:cNvSpPr/>
      </dsp:nvSpPr>
      <dsp:spPr>
        <a:xfrm>
          <a:off x="869" y="1721686"/>
          <a:ext cx="2890754" cy="23842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Creation of a temporary working group in Clark County</a:t>
          </a:r>
        </a:p>
        <a:p>
          <a:pPr marL="171450" lvl="1" indent="-171450" algn="l" defTabSz="800100">
            <a:lnSpc>
              <a:spcPct val="90000"/>
            </a:lnSpc>
            <a:spcBef>
              <a:spcPct val="0"/>
            </a:spcBef>
            <a:spcAft>
              <a:spcPct val="15000"/>
            </a:spcAft>
            <a:buChar char="•"/>
          </a:pPr>
          <a:r>
            <a:rPr lang="en-US" sz="1800" kern="1200" dirty="0"/>
            <a:t>Required group to prepare and submit a report of recommendations</a:t>
          </a:r>
        </a:p>
      </dsp:txBody>
      <dsp:txXfrm>
        <a:off x="55738" y="1776555"/>
        <a:ext cx="2781016" cy="1763615"/>
      </dsp:txXfrm>
    </dsp:sp>
    <dsp:sp modelId="{22CF4BE2-0D7D-4EE3-BDA5-4FD5C2F8900C}">
      <dsp:nvSpPr>
        <dsp:cNvPr id="0" name=""/>
        <dsp:cNvSpPr/>
      </dsp:nvSpPr>
      <dsp:spPr>
        <a:xfrm>
          <a:off x="1637453" y="2332841"/>
          <a:ext cx="3124005" cy="3124005"/>
        </a:xfrm>
        <a:prstGeom prst="leftCircularArrow">
          <a:avLst>
            <a:gd name="adj1" fmla="val 2951"/>
            <a:gd name="adj2" fmla="val 361432"/>
            <a:gd name="adj3" fmla="val 2136943"/>
            <a:gd name="adj4" fmla="val 9024489"/>
            <a:gd name="adj5" fmla="val 34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CE0153-B0B0-4A9A-B7E1-0983C41190E1}">
      <dsp:nvSpPr>
        <dsp:cNvPr id="0" name=""/>
        <dsp:cNvSpPr/>
      </dsp:nvSpPr>
      <dsp:spPr>
        <a:xfrm>
          <a:off x="643259" y="3595040"/>
          <a:ext cx="2569559" cy="102182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Assembly Bill (AB) 73</a:t>
          </a:r>
        </a:p>
      </dsp:txBody>
      <dsp:txXfrm>
        <a:off x="673187" y="3624968"/>
        <a:ext cx="2509703" cy="961973"/>
      </dsp:txXfrm>
    </dsp:sp>
    <dsp:sp modelId="{FDE9E376-3D74-4AA5-8F9D-9951BDED6862}">
      <dsp:nvSpPr>
        <dsp:cNvPr id="0" name=""/>
        <dsp:cNvSpPr/>
      </dsp:nvSpPr>
      <dsp:spPr>
        <a:xfrm>
          <a:off x="3651825" y="1721686"/>
          <a:ext cx="2890754" cy="23842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Multijurisdictional </a:t>
          </a:r>
        </a:p>
        <a:p>
          <a:pPr marL="171450" lvl="1" indent="-171450" algn="l" defTabSz="800100">
            <a:lnSpc>
              <a:spcPct val="90000"/>
            </a:lnSpc>
            <a:spcBef>
              <a:spcPct val="0"/>
            </a:spcBef>
            <a:spcAft>
              <a:spcPct val="15000"/>
            </a:spcAft>
            <a:buChar char="•"/>
          </a:pPr>
          <a:r>
            <a:rPr lang="en-US" sz="1800" kern="1200"/>
            <a:t>Local Government</a:t>
          </a:r>
          <a:endParaRPr lang="en-US" sz="1800" kern="1200" dirty="0"/>
        </a:p>
        <a:p>
          <a:pPr marL="171450" lvl="1" indent="-171450" algn="l" defTabSz="800100">
            <a:lnSpc>
              <a:spcPct val="90000"/>
            </a:lnSpc>
            <a:spcBef>
              <a:spcPct val="0"/>
            </a:spcBef>
            <a:spcAft>
              <a:spcPct val="15000"/>
            </a:spcAft>
            <a:buChar char="•"/>
          </a:pPr>
          <a:r>
            <a:rPr lang="en-US" sz="1800" kern="1200" dirty="0"/>
            <a:t>Community Members</a:t>
          </a:r>
        </a:p>
      </dsp:txBody>
      <dsp:txXfrm>
        <a:off x="3706694" y="2287470"/>
        <a:ext cx="2781016" cy="1763615"/>
      </dsp:txXfrm>
    </dsp:sp>
    <dsp:sp modelId="{53E80259-125B-478A-A17C-2679D801FDF7}">
      <dsp:nvSpPr>
        <dsp:cNvPr id="0" name=""/>
        <dsp:cNvSpPr/>
      </dsp:nvSpPr>
      <dsp:spPr>
        <a:xfrm>
          <a:off x="5264319" y="277310"/>
          <a:ext cx="3493379" cy="3493379"/>
        </a:xfrm>
        <a:prstGeom prst="circularArrow">
          <a:avLst>
            <a:gd name="adj1" fmla="val 2639"/>
            <a:gd name="adj2" fmla="val 320867"/>
            <a:gd name="adj3" fmla="val 19503623"/>
            <a:gd name="adj4" fmla="val 12575511"/>
            <a:gd name="adj5" fmla="val 307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9FE4397-BAF8-4825-B623-4D362F1A7D0D}">
      <dsp:nvSpPr>
        <dsp:cNvPr id="0" name=""/>
        <dsp:cNvSpPr/>
      </dsp:nvSpPr>
      <dsp:spPr>
        <a:xfrm>
          <a:off x="4294215" y="1210772"/>
          <a:ext cx="2569559" cy="102182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Working Group to Address Homelessness</a:t>
          </a:r>
        </a:p>
      </dsp:txBody>
      <dsp:txXfrm>
        <a:off x="4324143" y="1240700"/>
        <a:ext cx="2509703" cy="961973"/>
      </dsp:txXfrm>
    </dsp:sp>
    <dsp:sp modelId="{07CCC0B3-5AD1-4906-9418-97A68C1DA249}">
      <dsp:nvSpPr>
        <dsp:cNvPr id="0" name=""/>
        <dsp:cNvSpPr/>
      </dsp:nvSpPr>
      <dsp:spPr>
        <a:xfrm>
          <a:off x="7302780" y="1721686"/>
          <a:ext cx="2890754" cy="23842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Focus on collaborative response to reduce homelessness</a:t>
          </a:r>
        </a:p>
        <a:p>
          <a:pPr marL="171450" lvl="1" indent="-171450" algn="l" defTabSz="800100">
            <a:lnSpc>
              <a:spcPct val="90000"/>
            </a:lnSpc>
            <a:spcBef>
              <a:spcPct val="0"/>
            </a:spcBef>
            <a:spcAft>
              <a:spcPct val="15000"/>
            </a:spcAft>
            <a:buChar char="•"/>
          </a:pPr>
          <a:r>
            <a:rPr lang="en-US" sz="1800" kern="1200" dirty="0"/>
            <a:t>Identify sources of funding to implement recommendations</a:t>
          </a:r>
        </a:p>
      </dsp:txBody>
      <dsp:txXfrm>
        <a:off x="7357649" y="1776555"/>
        <a:ext cx="2781016" cy="1763615"/>
      </dsp:txXfrm>
    </dsp:sp>
    <dsp:sp modelId="{B2D23D81-BD2C-43BD-97F5-4E9A81A6D36C}">
      <dsp:nvSpPr>
        <dsp:cNvPr id="0" name=""/>
        <dsp:cNvSpPr/>
      </dsp:nvSpPr>
      <dsp:spPr>
        <a:xfrm>
          <a:off x="7945170" y="3595040"/>
          <a:ext cx="2569559" cy="102182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Working Group Responsibilities</a:t>
          </a:r>
        </a:p>
      </dsp:txBody>
      <dsp:txXfrm>
        <a:off x="7975098" y="3624968"/>
        <a:ext cx="2509703" cy="9619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CDA67-A4B8-4F04-9ECD-D29AE63474A0}">
      <dsp:nvSpPr>
        <dsp:cNvPr id="0" name=""/>
        <dsp:cNvSpPr/>
      </dsp:nvSpPr>
      <dsp:spPr>
        <a:xfrm>
          <a:off x="3750067" y="1341279"/>
          <a:ext cx="909981" cy="657818"/>
        </a:xfrm>
        <a:custGeom>
          <a:avLst/>
          <a:gdLst/>
          <a:ahLst/>
          <a:cxnLst/>
          <a:rect l="0" t="0" r="0" b="0"/>
          <a:pathLst>
            <a:path>
              <a:moveTo>
                <a:pt x="0" y="0"/>
              </a:moveTo>
              <a:lnTo>
                <a:pt x="0" y="657818"/>
              </a:lnTo>
              <a:lnTo>
                <a:pt x="909981" y="657818"/>
              </a:lnTo>
            </a:path>
          </a:pathLst>
        </a:custGeom>
        <a:noFill/>
        <a:ln w="15875"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95370465-5ECD-4105-BE09-C86BC64C42E0}">
      <dsp:nvSpPr>
        <dsp:cNvPr id="0" name=""/>
        <dsp:cNvSpPr/>
      </dsp:nvSpPr>
      <dsp:spPr>
        <a:xfrm>
          <a:off x="2840085" y="1341279"/>
          <a:ext cx="909981" cy="657818"/>
        </a:xfrm>
        <a:custGeom>
          <a:avLst/>
          <a:gdLst/>
          <a:ahLst/>
          <a:cxnLst/>
          <a:rect l="0" t="0" r="0" b="0"/>
          <a:pathLst>
            <a:path>
              <a:moveTo>
                <a:pt x="909981" y="0"/>
              </a:moveTo>
              <a:lnTo>
                <a:pt x="909981" y="657818"/>
              </a:lnTo>
              <a:lnTo>
                <a:pt x="0" y="657818"/>
              </a:lnTo>
            </a:path>
          </a:pathLst>
        </a:custGeom>
        <a:noFill/>
        <a:ln w="15875"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C61BC032-96B2-49E1-8E83-18D73A0A293A}">
      <dsp:nvSpPr>
        <dsp:cNvPr id="0" name=""/>
        <dsp:cNvSpPr/>
      </dsp:nvSpPr>
      <dsp:spPr>
        <a:xfrm>
          <a:off x="3750067" y="1341279"/>
          <a:ext cx="2653200" cy="2017309"/>
        </a:xfrm>
        <a:custGeom>
          <a:avLst/>
          <a:gdLst/>
          <a:ahLst/>
          <a:cxnLst/>
          <a:rect l="0" t="0" r="0" b="0"/>
          <a:pathLst>
            <a:path>
              <a:moveTo>
                <a:pt x="0" y="0"/>
              </a:moveTo>
              <a:lnTo>
                <a:pt x="0" y="1787072"/>
              </a:lnTo>
              <a:lnTo>
                <a:pt x="2653200" y="1787072"/>
              </a:lnTo>
              <a:lnTo>
                <a:pt x="2653200" y="2017309"/>
              </a:lnTo>
            </a:path>
          </a:pathLst>
        </a:custGeom>
        <a:noFill/>
        <a:ln w="15875"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CC54A67C-5DAE-4F15-A5B8-F0C97818E4D3}">
      <dsp:nvSpPr>
        <dsp:cNvPr id="0" name=""/>
        <dsp:cNvSpPr/>
      </dsp:nvSpPr>
      <dsp:spPr>
        <a:xfrm>
          <a:off x="3704347" y="1341279"/>
          <a:ext cx="91440" cy="2017309"/>
        </a:xfrm>
        <a:custGeom>
          <a:avLst/>
          <a:gdLst/>
          <a:ahLst/>
          <a:cxnLst/>
          <a:rect l="0" t="0" r="0" b="0"/>
          <a:pathLst>
            <a:path>
              <a:moveTo>
                <a:pt x="45720" y="0"/>
              </a:moveTo>
              <a:lnTo>
                <a:pt x="45720" y="2017309"/>
              </a:lnTo>
            </a:path>
          </a:pathLst>
        </a:custGeom>
        <a:noFill/>
        <a:ln w="15875"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DDD5A25E-AE40-4046-BC78-76082FCB61D8}">
      <dsp:nvSpPr>
        <dsp:cNvPr id="0" name=""/>
        <dsp:cNvSpPr/>
      </dsp:nvSpPr>
      <dsp:spPr>
        <a:xfrm>
          <a:off x="1096867" y="1341279"/>
          <a:ext cx="2653200" cy="2017309"/>
        </a:xfrm>
        <a:custGeom>
          <a:avLst/>
          <a:gdLst/>
          <a:ahLst/>
          <a:cxnLst/>
          <a:rect l="0" t="0" r="0" b="0"/>
          <a:pathLst>
            <a:path>
              <a:moveTo>
                <a:pt x="2653200" y="0"/>
              </a:moveTo>
              <a:lnTo>
                <a:pt x="2653200" y="1787072"/>
              </a:lnTo>
              <a:lnTo>
                <a:pt x="0" y="1787072"/>
              </a:lnTo>
              <a:lnTo>
                <a:pt x="0" y="2017309"/>
              </a:lnTo>
            </a:path>
          </a:pathLst>
        </a:custGeom>
        <a:noFill/>
        <a:ln w="15875"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FB348EA8-AE2C-4532-9E9F-C18CE96CA132}">
      <dsp:nvSpPr>
        <dsp:cNvPr id="0" name=""/>
        <dsp:cNvSpPr/>
      </dsp:nvSpPr>
      <dsp:spPr>
        <a:xfrm>
          <a:off x="3201885" y="244915"/>
          <a:ext cx="1096363" cy="1096363"/>
        </a:xfrm>
        <a:prstGeom prst="arc">
          <a:avLst>
            <a:gd name="adj1" fmla="val 13200000"/>
            <a:gd name="adj2" fmla="val 1920000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624A65-367A-4540-A5B2-AEA14BB3C015}">
      <dsp:nvSpPr>
        <dsp:cNvPr id="0" name=""/>
        <dsp:cNvSpPr/>
      </dsp:nvSpPr>
      <dsp:spPr>
        <a:xfrm>
          <a:off x="3201885" y="244915"/>
          <a:ext cx="1096363" cy="1096363"/>
        </a:xfrm>
        <a:prstGeom prst="arc">
          <a:avLst>
            <a:gd name="adj1" fmla="val 2400000"/>
            <a:gd name="adj2" fmla="val 8400000"/>
          </a:avLst>
        </a:prstGeom>
        <a:noFill/>
        <a:ln w="15875" cap="flat" cmpd="sng" algn="ctr">
          <a:solidFill>
            <a:srgbClr val="EE8843"/>
          </a:solidFill>
          <a:prstDash val="solid"/>
        </a:ln>
        <a:effectLst/>
      </dsp:spPr>
      <dsp:style>
        <a:lnRef idx="2">
          <a:scrgbClr r="0" g="0" b="0"/>
        </a:lnRef>
        <a:fillRef idx="0">
          <a:scrgbClr r="0" g="0" b="0"/>
        </a:fillRef>
        <a:effectRef idx="0">
          <a:scrgbClr r="0" g="0" b="0"/>
        </a:effectRef>
        <a:fontRef idx="minor"/>
      </dsp:style>
    </dsp:sp>
    <dsp:sp modelId="{F800671D-4255-48F9-9B08-E4DC4B15AEC9}">
      <dsp:nvSpPr>
        <dsp:cNvPr id="0" name=""/>
        <dsp:cNvSpPr/>
      </dsp:nvSpPr>
      <dsp:spPr>
        <a:xfrm>
          <a:off x="2653703" y="442261"/>
          <a:ext cx="2192727" cy="70167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Over 100 Partners</a:t>
          </a:r>
        </a:p>
      </dsp:txBody>
      <dsp:txXfrm>
        <a:off x="2653703" y="442261"/>
        <a:ext cx="2192727" cy="701672"/>
      </dsp:txXfrm>
    </dsp:sp>
    <dsp:sp modelId="{218BF945-AC36-48D5-B51A-AC99B762BF28}">
      <dsp:nvSpPr>
        <dsp:cNvPr id="0" name=""/>
        <dsp:cNvSpPr/>
      </dsp:nvSpPr>
      <dsp:spPr>
        <a:xfrm>
          <a:off x="548685" y="3358588"/>
          <a:ext cx="1096363" cy="1096363"/>
        </a:xfrm>
        <a:prstGeom prst="arc">
          <a:avLst>
            <a:gd name="adj1" fmla="val 13200000"/>
            <a:gd name="adj2" fmla="val 19200000"/>
          </a:avLst>
        </a:prstGeom>
        <a:noFill/>
        <a:ln w="15875" cap="flat" cmpd="sng" algn="ctr">
          <a:solidFill>
            <a:schemeClr val="accent6">
              <a:lumMod val="75000"/>
            </a:schemeClr>
          </a:solidFill>
          <a:prstDash val="solid"/>
        </a:ln>
        <a:effectLst/>
      </dsp:spPr>
      <dsp:style>
        <a:lnRef idx="2">
          <a:scrgbClr r="0" g="0" b="0"/>
        </a:lnRef>
        <a:fillRef idx="0">
          <a:scrgbClr r="0" g="0" b="0"/>
        </a:fillRef>
        <a:effectRef idx="0">
          <a:scrgbClr r="0" g="0" b="0"/>
        </a:effectRef>
        <a:fontRef idx="minor"/>
      </dsp:style>
    </dsp:sp>
    <dsp:sp modelId="{8AF656CF-70A3-4583-B26E-109E91099429}">
      <dsp:nvSpPr>
        <dsp:cNvPr id="0" name=""/>
        <dsp:cNvSpPr/>
      </dsp:nvSpPr>
      <dsp:spPr>
        <a:xfrm>
          <a:off x="548685" y="3358588"/>
          <a:ext cx="1096363" cy="1096363"/>
        </a:xfrm>
        <a:prstGeom prst="arc">
          <a:avLst>
            <a:gd name="adj1" fmla="val 2400000"/>
            <a:gd name="adj2" fmla="val 8400000"/>
          </a:avLst>
        </a:prstGeom>
        <a:noFill/>
        <a:ln w="15875" cap="flat" cmpd="sng" algn="ctr">
          <a:solidFill>
            <a:schemeClr val="accent6">
              <a:lumMod val="75000"/>
            </a:schemeClr>
          </a:solidFill>
          <a:prstDash val="solid"/>
        </a:ln>
        <a:effectLst/>
      </dsp:spPr>
      <dsp:style>
        <a:lnRef idx="2">
          <a:scrgbClr r="0" g="0" b="0"/>
        </a:lnRef>
        <a:fillRef idx="0">
          <a:scrgbClr r="0" g="0" b="0"/>
        </a:fillRef>
        <a:effectRef idx="0">
          <a:scrgbClr r="0" g="0" b="0"/>
        </a:effectRef>
        <a:fontRef idx="minor"/>
      </dsp:style>
    </dsp:sp>
    <dsp:sp modelId="{2A87F787-9453-48F8-A301-780A20452CB4}">
      <dsp:nvSpPr>
        <dsp:cNvPr id="0" name=""/>
        <dsp:cNvSpPr/>
      </dsp:nvSpPr>
      <dsp:spPr>
        <a:xfrm>
          <a:off x="503" y="3555934"/>
          <a:ext cx="2192727" cy="70167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Housing</a:t>
          </a:r>
        </a:p>
      </dsp:txBody>
      <dsp:txXfrm>
        <a:off x="503" y="3555934"/>
        <a:ext cx="2192727" cy="701672"/>
      </dsp:txXfrm>
    </dsp:sp>
    <dsp:sp modelId="{978ACC5E-6707-443D-A583-256BCB746659}">
      <dsp:nvSpPr>
        <dsp:cNvPr id="0" name=""/>
        <dsp:cNvSpPr/>
      </dsp:nvSpPr>
      <dsp:spPr>
        <a:xfrm>
          <a:off x="3201885" y="3358588"/>
          <a:ext cx="1096363" cy="1096363"/>
        </a:xfrm>
        <a:prstGeom prst="arc">
          <a:avLst>
            <a:gd name="adj1" fmla="val 13200000"/>
            <a:gd name="adj2" fmla="val 19200000"/>
          </a:avLst>
        </a:prstGeom>
        <a:noFill/>
        <a:ln w="15875" cap="flat" cmpd="sng" algn="ctr">
          <a:solidFill>
            <a:schemeClr val="accent6">
              <a:lumMod val="75000"/>
            </a:schemeClr>
          </a:solidFill>
          <a:prstDash val="solid"/>
        </a:ln>
        <a:effectLst/>
      </dsp:spPr>
      <dsp:style>
        <a:lnRef idx="2">
          <a:scrgbClr r="0" g="0" b="0"/>
        </a:lnRef>
        <a:fillRef idx="0">
          <a:scrgbClr r="0" g="0" b="0"/>
        </a:fillRef>
        <a:effectRef idx="0">
          <a:scrgbClr r="0" g="0" b="0"/>
        </a:effectRef>
        <a:fontRef idx="minor"/>
      </dsp:style>
    </dsp:sp>
    <dsp:sp modelId="{9B490068-E636-4F59-86D2-C5B7A6405758}">
      <dsp:nvSpPr>
        <dsp:cNvPr id="0" name=""/>
        <dsp:cNvSpPr/>
      </dsp:nvSpPr>
      <dsp:spPr>
        <a:xfrm>
          <a:off x="3201885" y="3358588"/>
          <a:ext cx="1096363" cy="1096363"/>
        </a:xfrm>
        <a:prstGeom prst="arc">
          <a:avLst>
            <a:gd name="adj1" fmla="val 2400000"/>
            <a:gd name="adj2" fmla="val 8400000"/>
          </a:avLst>
        </a:prstGeom>
        <a:noFill/>
        <a:ln w="15875" cap="flat" cmpd="sng" algn="ctr">
          <a:solidFill>
            <a:schemeClr val="accent6">
              <a:lumMod val="75000"/>
            </a:schemeClr>
          </a:solidFill>
          <a:prstDash val="solid"/>
        </a:ln>
        <a:effectLst/>
      </dsp:spPr>
      <dsp:style>
        <a:lnRef idx="2">
          <a:scrgbClr r="0" g="0" b="0"/>
        </a:lnRef>
        <a:fillRef idx="0">
          <a:scrgbClr r="0" g="0" b="0"/>
        </a:fillRef>
        <a:effectRef idx="0">
          <a:scrgbClr r="0" g="0" b="0"/>
        </a:effectRef>
        <a:fontRef idx="minor"/>
      </dsp:style>
    </dsp:sp>
    <dsp:sp modelId="{88531D90-2B14-46E3-B3C0-6EF5C05D2752}">
      <dsp:nvSpPr>
        <dsp:cNvPr id="0" name=""/>
        <dsp:cNvSpPr/>
      </dsp:nvSpPr>
      <dsp:spPr>
        <a:xfrm>
          <a:off x="2653703" y="3555934"/>
          <a:ext cx="2192727" cy="70167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Behavioral Health Services</a:t>
          </a:r>
        </a:p>
      </dsp:txBody>
      <dsp:txXfrm>
        <a:off x="2653703" y="3555934"/>
        <a:ext cx="2192727" cy="701672"/>
      </dsp:txXfrm>
    </dsp:sp>
    <dsp:sp modelId="{94C98A92-615D-4935-B4BF-2008F33DDDBF}">
      <dsp:nvSpPr>
        <dsp:cNvPr id="0" name=""/>
        <dsp:cNvSpPr/>
      </dsp:nvSpPr>
      <dsp:spPr>
        <a:xfrm>
          <a:off x="5855085" y="3358588"/>
          <a:ext cx="1096363" cy="1096363"/>
        </a:xfrm>
        <a:prstGeom prst="arc">
          <a:avLst>
            <a:gd name="adj1" fmla="val 13200000"/>
            <a:gd name="adj2" fmla="val 19200000"/>
          </a:avLst>
        </a:prstGeom>
        <a:noFill/>
        <a:ln w="15875" cap="flat" cmpd="sng" algn="ctr">
          <a:solidFill>
            <a:schemeClr val="accent6">
              <a:lumMod val="75000"/>
            </a:schemeClr>
          </a:solidFill>
          <a:prstDash val="solid"/>
        </a:ln>
        <a:effectLst/>
      </dsp:spPr>
      <dsp:style>
        <a:lnRef idx="2">
          <a:scrgbClr r="0" g="0" b="0"/>
        </a:lnRef>
        <a:fillRef idx="0">
          <a:scrgbClr r="0" g="0" b="0"/>
        </a:fillRef>
        <a:effectRef idx="0">
          <a:scrgbClr r="0" g="0" b="0"/>
        </a:effectRef>
        <a:fontRef idx="minor"/>
      </dsp:style>
    </dsp:sp>
    <dsp:sp modelId="{BE6801EE-8741-4F93-90A6-CC83ABDC7BE5}">
      <dsp:nvSpPr>
        <dsp:cNvPr id="0" name=""/>
        <dsp:cNvSpPr/>
      </dsp:nvSpPr>
      <dsp:spPr>
        <a:xfrm>
          <a:off x="5855085" y="3358588"/>
          <a:ext cx="1096363" cy="1096363"/>
        </a:xfrm>
        <a:prstGeom prst="arc">
          <a:avLst>
            <a:gd name="adj1" fmla="val 2400000"/>
            <a:gd name="adj2" fmla="val 8400000"/>
          </a:avLst>
        </a:prstGeom>
        <a:noFill/>
        <a:ln w="15875" cap="flat" cmpd="sng" algn="ctr">
          <a:solidFill>
            <a:schemeClr val="accent6">
              <a:lumMod val="75000"/>
            </a:schemeClr>
          </a:solidFill>
          <a:prstDash val="solid"/>
        </a:ln>
        <a:effectLst/>
      </dsp:spPr>
      <dsp:style>
        <a:lnRef idx="2">
          <a:scrgbClr r="0" g="0" b="0"/>
        </a:lnRef>
        <a:fillRef idx="0">
          <a:scrgbClr r="0" g="0" b="0"/>
        </a:fillRef>
        <a:effectRef idx="0">
          <a:scrgbClr r="0" g="0" b="0"/>
        </a:effectRef>
        <a:fontRef idx="minor"/>
      </dsp:style>
    </dsp:sp>
    <dsp:sp modelId="{3A4759C9-6011-471D-A33F-527E66BA89E8}">
      <dsp:nvSpPr>
        <dsp:cNvPr id="0" name=""/>
        <dsp:cNvSpPr/>
      </dsp:nvSpPr>
      <dsp:spPr>
        <a:xfrm>
          <a:off x="5306903" y="3555934"/>
          <a:ext cx="2192727" cy="70167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Intensive Case Management</a:t>
          </a:r>
        </a:p>
      </dsp:txBody>
      <dsp:txXfrm>
        <a:off x="5306903" y="3555934"/>
        <a:ext cx="2192727" cy="701672"/>
      </dsp:txXfrm>
    </dsp:sp>
    <dsp:sp modelId="{29834CA4-13D7-491A-A6BA-CE8E5B10C619}">
      <dsp:nvSpPr>
        <dsp:cNvPr id="0" name=""/>
        <dsp:cNvSpPr/>
      </dsp:nvSpPr>
      <dsp:spPr>
        <a:xfrm>
          <a:off x="1875285" y="1801752"/>
          <a:ext cx="1096363" cy="1096363"/>
        </a:xfrm>
        <a:prstGeom prst="arc">
          <a:avLst>
            <a:gd name="adj1" fmla="val 13200000"/>
            <a:gd name="adj2" fmla="val 19200000"/>
          </a:avLst>
        </a:pr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0B021636-DFCA-4363-BF5A-C8D44971031C}">
      <dsp:nvSpPr>
        <dsp:cNvPr id="0" name=""/>
        <dsp:cNvSpPr/>
      </dsp:nvSpPr>
      <dsp:spPr>
        <a:xfrm>
          <a:off x="1875285" y="1801752"/>
          <a:ext cx="1096363" cy="1096363"/>
        </a:xfrm>
        <a:prstGeom prst="arc">
          <a:avLst>
            <a:gd name="adj1" fmla="val 2400000"/>
            <a:gd name="adj2" fmla="val 8400000"/>
          </a:avLst>
        </a:pr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EE368314-DBC9-461F-BAE8-1EFB2B0E2EB8}">
      <dsp:nvSpPr>
        <dsp:cNvPr id="0" name=""/>
        <dsp:cNvSpPr/>
      </dsp:nvSpPr>
      <dsp:spPr>
        <a:xfrm>
          <a:off x="1327103" y="1999097"/>
          <a:ext cx="2192727" cy="70167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Working Collaboratively</a:t>
          </a:r>
        </a:p>
      </dsp:txBody>
      <dsp:txXfrm>
        <a:off x="1327103" y="1999097"/>
        <a:ext cx="2192727" cy="701672"/>
      </dsp:txXfrm>
    </dsp:sp>
    <dsp:sp modelId="{205D96E6-0322-402C-B84C-F9345F09E7B5}">
      <dsp:nvSpPr>
        <dsp:cNvPr id="0" name=""/>
        <dsp:cNvSpPr/>
      </dsp:nvSpPr>
      <dsp:spPr>
        <a:xfrm>
          <a:off x="4528485" y="1801752"/>
          <a:ext cx="1096363" cy="1096363"/>
        </a:xfrm>
        <a:prstGeom prst="arc">
          <a:avLst>
            <a:gd name="adj1" fmla="val 13200000"/>
            <a:gd name="adj2" fmla="val 19200000"/>
          </a:avLst>
        </a:pr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129E1FC3-8739-472F-8908-F75F1D6C8B5D}">
      <dsp:nvSpPr>
        <dsp:cNvPr id="0" name=""/>
        <dsp:cNvSpPr/>
      </dsp:nvSpPr>
      <dsp:spPr>
        <a:xfrm>
          <a:off x="4528485" y="1801752"/>
          <a:ext cx="1096363" cy="1096363"/>
        </a:xfrm>
        <a:prstGeom prst="arc">
          <a:avLst>
            <a:gd name="adj1" fmla="val 2400000"/>
            <a:gd name="adj2" fmla="val 8400000"/>
          </a:avLst>
        </a:pr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76D66818-A273-47E9-8B07-CA92F5641E01}">
      <dsp:nvSpPr>
        <dsp:cNvPr id="0" name=""/>
        <dsp:cNvSpPr/>
      </dsp:nvSpPr>
      <dsp:spPr>
        <a:xfrm>
          <a:off x="3980303" y="1999097"/>
          <a:ext cx="2192727" cy="70167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Maximizing Resources</a:t>
          </a:r>
        </a:p>
      </dsp:txBody>
      <dsp:txXfrm>
        <a:off x="3980303" y="1999097"/>
        <a:ext cx="2192727" cy="7016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96852-2FBA-4DA2-B1B2-B9CF77AF8C79}">
      <dsp:nvSpPr>
        <dsp:cNvPr id="0" name=""/>
        <dsp:cNvSpPr/>
      </dsp:nvSpPr>
      <dsp:spPr>
        <a:xfrm>
          <a:off x="573125" y="2438"/>
          <a:ext cx="3168722" cy="19012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Regional Oversight</a:t>
          </a:r>
        </a:p>
      </dsp:txBody>
      <dsp:txXfrm>
        <a:off x="573125" y="2438"/>
        <a:ext cx="3168722" cy="1901233"/>
      </dsp:txXfrm>
    </dsp:sp>
    <dsp:sp modelId="{6FB8A307-C44C-4A6F-BCCF-3425F337051B}">
      <dsp:nvSpPr>
        <dsp:cNvPr id="0" name=""/>
        <dsp:cNvSpPr/>
      </dsp:nvSpPr>
      <dsp:spPr>
        <a:xfrm>
          <a:off x="4058719" y="2438"/>
          <a:ext cx="3168722" cy="19012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Housing</a:t>
          </a:r>
        </a:p>
      </dsp:txBody>
      <dsp:txXfrm>
        <a:off x="4058719" y="2438"/>
        <a:ext cx="3168722" cy="1901233"/>
      </dsp:txXfrm>
    </dsp:sp>
    <dsp:sp modelId="{7AFF3A8C-1FED-4715-83C6-BF71BEA95B84}">
      <dsp:nvSpPr>
        <dsp:cNvPr id="0" name=""/>
        <dsp:cNvSpPr/>
      </dsp:nvSpPr>
      <dsp:spPr>
        <a:xfrm>
          <a:off x="7544314" y="2438"/>
          <a:ext cx="3168722" cy="19012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Behavioral Health Services / Intensive Case Management</a:t>
          </a:r>
        </a:p>
      </dsp:txBody>
      <dsp:txXfrm>
        <a:off x="7544314" y="2438"/>
        <a:ext cx="3168722" cy="1901233"/>
      </dsp:txXfrm>
    </dsp:sp>
    <dsp:sp modelId="{E9353331-A1A7-4473-8BCD-FFCE782C01D3}">
      <dsp:nvSpPr>
        <dsp:cNvPr id="0" name=""/>
        <dsp:cNvSpPr/>
      </dsp:nvSpPr>
      <dsp:spPr>
        <a:xfrm>
          <a:off x="573125" y="2220544"/>
          <a:ext cx="3168722" cy="19012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Coordination of Data</a:t>
          </a:r>
        </a:p>
      </dsp:txBody>
      <dsp:txXfrm>
        <a:off x="573125" y="2220544"/>
        <a:ext cx="3168722" cy="1901233"/>
      </dsp:txXfrm>
    </dsp:sp>
    <dsp:sp modelId="{F7610E8F-1940-4C39-A3B2-CB76D3747B49}">
      <dsp:nvSpPr>
        <dsp:cNvPr id="0" name=""/>
        <dsp:cNvSpPr/>
      </dsp:nvSpPr>
      <dsp:spPr>
        <a:xfrm>
          <a:off x="4058719" y="2220544"/>
          <a:ext cx="3168722" cy="19012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Prevention / Intervention</a:t>
          </a:r>
        </a:p>
      </dsp:txBody>
      <dsp:txXfrm>
        <a:off x="4058719" y="2220544"/>
        <a:ext cx="3168722" cy="1901233"/>
      </dsp:txXfrm>
    </dsp:sp>
    <dsp:sp modelId="{1C35B83A-83AC-40E3-A9AD-A915C7905F19}">
      <dsp:nvSpPr>
        <dsp:cNvPr id="0" name=""/>
        <dsp:cNvSpPr/>
      </dsp:nvSpPr>
      <dsp:spPr>
        <a:xfrm>
          <a:off x="7544314" y="2220544"/>
          <a:ext cx="3168722" cy="19012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Affordable Housing Development Incentives</a:t>
          </a:r>
        </a:p>
      </dsp:txBody>
      <dsp:txXfrm>
        <a:off x="7544314" y="2220544"/>
        <a:ext cx="3168722" cy="1901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820D9-8CD3-4624-88F9-21907E96F545}">
      <dsp:nvSpPr>
        <dsp:cNvPr id="0" name=""/>
        <dsp:cNvSpPr/>
      </dsp:nvSpPr>
      <dsp:spPr>
        <a:xfrm>
          <a:off x="3531" y="709461"/>
          <a:ext cx="3443448" cy="134169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Regional Oversight</a:t>
          </a:r>
        </a:p>
      </dsp:txBody>
      <dsp:txXfrm>
        <a:off x="3531" y="709461"/>
        <a:ext cx="3443448" cy="1341693"/>
      </dsp:txXfrm>
    </dsp:sp>
    <dsp:sp modelId="{3A10B848-9500-4CC7-99B6-67A34CAD215B}">
      <dsp:nvSpPr>
        <dsp:cNvPr id="0" name=""/>
        <dsp:cNvSpPr/>
      </dsp:nvSpPr>
      <dsp:spPr>
        <a:xfrm>
          <a:off x="3531" y="2051155"/>
          <a:ext cx="3443448" cy="380457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Decision-making ability</a:t>
          </a:r>
        </a:p>
        <a:p>
          <a:pPr marL="285750" lvl="1" indent="-285750" algn="l" defTabSz="1244600">
            <a:lnSpc>
              <a:spcPct val="90000"/>
            </a:lnSpc>
            <a:spcBef>
              <a:spcPct val="0"/>
            </a:spcBef>
            <a:spcAft>
              <a:spcPct val="15000"/>
            </a:spcAft>
            <a:buChar char="•"/>
          </a:pPr>
          <a:r>
            <a:rPr lang="en-US" sz="2800" kern="1200" dirty="0"/>
            <a:t>Public and private partners</a:t>
          </a:r>
        </a:p>
        <a:p>
          <a:pPr marL="285750" lvl="1" indent="-285750" algn="l" defTabSz="1244600">
            <a:lnSpc>
              <a:spcPct val="90000"/>
            </a:lnSpc>
            <a:spcBef>
              <a:spcPct val="0"/>
            </a:spcBef>
            <a:spcAft>
              <a:spcPct val="15000"/>
            </a:spcAft>
            <a:buChar char="•"/>
          </a:pPr>
          <a:r>
            <a:rPr lang="en-US" sz="2800" kern="1200" dirty="0"/>
            <a:t>Plan and oversee regional efforts</a:t>
          </a:r>
        </a:p>
      </dsp:txBody>
      <dsp:txXfrm>
        <a:off x="3531" y="2051155"/>
        <a:ext cx="3443448" cy="3804570"/>
      </dsp:txXfrm>
    </dsp:sp>
    <dsp:sp modelId="{8B5450AF-0981-4281-85D6-9A8A4766249F}">
      <dsp:nvSpPr>
        <dsp:cNvPr id="0" name=""/>
        <dsp:cNvSpPr/>
      </dsp:nvSpPr>
      <dsp:spPr>
        <a:xfrm>
          <a:off x="3929062" y="709461"/>
          <a:ext cx="3443448" cy="134169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Housing</a:t>
          </a:r>
        </a:p>
      </dsp:txBody>
      <dsp:txXfrm>
        <a:off x="3929062" y="709461"/>
        <a:ext cx="3443448" cy="1341693"/>
      </dsp:txXfrm>
    </dsp:sp>
    <dsp:sp modelId="{BD0A6DD2-B3A7-439D-A6C5-949DAE41603B}">
      <dsp:nvSpPr>
        <dsp:cNvPr id="0" name=""/>
        <dsp:cNvSpPr/>
      </dsp:nvSpPr>
      <dsp:spPr>
        <a:xfrm>
          <a:off x="3929062" y="2051155"/>
          <a:ext cx="3443448" cy="380457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Largest resource needed to reduce homelessness</a:t>
          </a:r>
        </a:p>
        <a:p>
          <a:pPr marL="285750" lvl="1" indent="-285750" algn="l" defTabSz="1244600">
            <a:lnSpc>
              <a:spcPct val="90000"/>
            </a:lnSpc>
            <a:spcBef>
              <a:spcPct val="0"/>
            </a:spcBef>
            <a:spcAft>
              <a:spcPct val="15000"/>
            </a:spcAft>
            <a:buChar char="•"/>
          </a:pPr>
          <a:r>
            <a:rPr lang="en-US" sz="2800" kern="1200" dirty="0"/>
            <a:t>78,000 rental units needed</a:t>
          </a:r>
        </a:p>
      </dsp:txBody>
      <dsp:txXfrm>
        <a:off x="3929062" y="2051155"/>
        <a:ext cx="3443448" cy="3804570"/>
      </dsp:txXfrm>
    </dsp:sp>
    <dsp:sp modelId="{C7652288-AEB8-461D-A96C-4FBC863B54D5}">
      <dsp:nvSpPr>
        <dsp:cNvPr id="0" name=""/>
        <dsp:cNvSpPr/>
      </dsp:nvSpPr>
      <dsp:spPr>
        <a:xfrm>
          <a:off x="7854593" y="709461"/>
          <a:ext cx="3443448" cy="134169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Behavioral Health Services / Intensive Case Management</a:t>
          </a:r>
        </a:p>
      </dsp:txBody>
      <dsp:txXfrm>
        <a:off x="7854593" y="709461"/>
        <a:ext cx="3443448" cy="1341693"/>
      </dsp:txXfrm>
    </dsp:sp>
    <dsp:sp modelId="{2A61D60B-29FA-4C00-AC6C-5A05515907B1}">
      <dsp:nvSpPr>
        <dsp:cNvPr id="0" name=""/>
        <dsp:cNvSpPr/>
      </dsp:nvSpPr>
      <dsp:spPr>
        <a:xfrm>
          <a:off x="7854593" y="2051155"/>
          <a:ext cx="3443448" cy="380457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79.9% of state Medicaid Behavioral Health dollars are spent in S. NV </a:t>
          </a:r>
        </a:p>
        <a:p>
          <a:pPr marL="285750" lvl="1" indent="-285750" algn="l" defTabSz="1244600">
            <a:lnSpc>
              <a:spcPct val="90000"/>
            </a:lnSpc>
            <a:spcBef>
              <a:spcPct val="0"/>
            </a:spcBef>
            <a:spcAft>
              <a:spcPct val="15000"/>
            </a:spcAft>
            <a:buChar char="•"/>
          </a:pPr>
          <a:r>
            <a:rPr lang="en-US" sz="2800" kern="1200" dirty="0"/>
            <a:t>Additional services and intensive case management needed</a:t>
          </a:r>
        </a:p>
      </dsp:txBody>
      <dsp:txXfrm>
        <a:off x="7854593" y="2051155"/>
        <a:ext cx="3443448" cy="38045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820D9-8CD3-4624-88F9-21907E96F545}">
      <dsp:nvSpPr>
        <dsp:cNvPr id="0" name=""/>
        <dsp:cNvSpPr/>
      </dsp:nvSpPr>
      <dsp:spPr>
        <a:xfrm>
          <a:off x="3531" y="685871"/>
          <a:ext cx="3443448" cy="135284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Coordination of Data</a:t>
          </a:r>
        </a:p>
      </dsp:txBody>
      <dsp:txXfrm>
        <a:off x="3531" y="685871"/>
        <a:ext cx="3443448" cy="1352844"/>
      </dsp:txXfrm>
    </dsp:sp>
    <dsp:sp modelId="{3A10B848-9500-4CC7-99B6-67A34CAD215B}">
      <dsp:nvSpPr>
        <dsp:cNvPr id="0" name=""/>
        <dsp:cNvSpPr/>
      </dsp:nvSpPr>
      <dsp:spPr>
        <a:xfrm>
          <a:off x="3531" y="2038716"/>
          <a:ext cx="3443448" cy="384059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HUD compliant</a:t>
          </a:r>
        </a:p>
        <a:p>
          <a:pPr marL="285750" lvl="1" indent="-285750" algn="l" defTabSz="1244600">
            <a:lnSpc>
              <a:spcPct val="90000"/>
            </a:lnSpc>
            <a:spcBef>
              <a:spcPct val="0"/>
            </a:spcBef>
            <a:spcAft>
              <a:spcPct val="15000"/>
            </a:spcAft>
            <a:buChar char="•"/>
          </a:pPr>
          <a:r>
            <a:rPr lang="en-US" sz="2800" kern="1200" dirty="0"/>
            <a:t>Collection, management, reporting standards</a:t>
          </a:r>
        </a:p>
        <a:p>
          <a:pPr marL="285750" lvl="1" indent="-285750" algn="l" defTabSz="1244600">
            <a:lnSpc>
              <a:spcPct val="90000"/>
            </a:lnSpc>
            <a:spcBef>
              <a:spcPct val="0"/>
            </a:spcBef>
            <a:spcAft>
              <a:spcPct val="15000"/>
            </a:spcAft>
            <a:buChar char="•"/>
          </a:pPr>
          <a:r>
            <a:rPr lang="en-US" sz="2800" kern="1200" dirty="0"/>
            <a:t>Oversight by SNH CoC</a:t>
          </a:r>
        </a:p>
      </dsp:txBody>
      <dsp:txXfrm>
        <a:off x="3531" y="2038716"/>
        <a:ext cx="3443448" cy="3840598"/>
      </dsp:txXfrm>
    </dsp:sp>
    <dsp:sp modelId="{8B5450AF-0981-4281-85D6-9A8A4766249F}">
      <dsp:nvSpPr>
        <dsp:cNvPr id="0" name=""/>
        <dsp:cNvSpPr/>
      </dsp:nvSpPr>
      <dsp:spPr>
        <a:xfrm>
          <a:off x="3929062" y="685871"/>
          <a:ext cx="3443448" cy="135284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Prevention / Intervention</a:t>
          </a:r>
        </a:p>
      </dsp:txBody>
      <dsp:txXfrm>
        <a:off x="3929062" y="685871"/>
        <a:ext cx="3443448" cy="1352844"/>
      </dsp:txXfrm>
    </dsp:sp>
    <dsp:sp modelId="{BD0A6DD2-B3A7-439D-A6C5-949DAE41603B}">
      <dsp:nvSpPr>
        <dsp:cNvPr id="0" name=""/>
        <dsp:cNvSpPr/>
      </dsp:nvSpPr>
      <dsp:spPr>
        <a:xfrm>
          <a:off x="3929062" y="2038716"/>
          <a:ext cx="3443448" cy="384059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Access services in a centralized coordinated manner earlier than before</a:t>
          </a:r>
        </a:p>
        <a:p>
          <a:pPr marL="285750" lvl="1" indent="-285750" algn="l" defTabSz="1244600">
            <a:lnSpc>
              <a:spcPct val="90000"/>
            </a:lnSpc>
            <a:spcBef>
              <a:spcPct val="0"/>
            </a:spcBef>
            <a:spcAft>
              <a:spcPct val="15000"/>
            </a:spcAft>
            <a:buChar char="•"/>
          </a:pPr>
          <a:r>
            <a:rPr lang="en-US" sz="2800" kern="1200" dirty="0"/>
            <a:t>Ensure nobody falls through the cracks</a:t>
          </a:r>
        </a:p>
        <a:p>
          <a:pPr marL="285750" lvl="1" indent="-285750" algn="l" defTabSz="1244600">
            <a:lnSpc>
              <a:spcPct val="90000"/>
            </a:lnSpc>
            <a:spcBef>
              <a:spcPct val="0"/>
            </a:spcBef>
            <a:spcAft>
              <a:spcPct val="15000"/>
            </a:spcAft>
            <a:buChar char="•"/>
          </a:pPr>
          <a:r>
            <a:rPr lang="en-US" sz="2800" kern="1200" dirty="0"/>
            <a:t>Cost effective strategies</a:t>
          </a:r>
        </a:p>
      </dsp:txBody>
      <dsp:txXfrm>
        <a:off x="3929062" y="2038716"/>
        <a:ext cx="3443448" cy="3840598"/>
      </dsp:txXfrm>
    </dsp:sp>
    <dsp:sp modelId="{C7652288-AEB8-461D-A96C-4FBC863B54D5}">
      <dsp:nvSpPr>
        <dsp:cNvPr id="0" name=""/>
        <dsp:cNvSpPr/>
      </dsp:nvSpPr>
      <dsp:spPr>
        <a:xfrm>
          <a:off x="7854593" y="685871"/>
          <a:ext cx="3443448" cy="135284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Affordable Housing Development Incentives</a:t>
          </a:r>
        </a:p>
      </dsp:txBody>
      <dsp:txXfrm>
        <a:off x="7854593" y="685871"/>
        <a:ext cx="3443448" cy="1352844"/>
      </dsp:txXfrm>
    </dsp:sp>
    <dsp:sp modelId="{2A61D60B-29FA-4C00-AC6C-5A05515907B1}">
      <dsp:nvSpPr>
        <dsp:cNvPr id="0" name=""/>
        <dsp:cNvSpPr/>
      </dsp:nvSpPr>
      <dsp:spPr>
        <a:xfrm>
          <a:off x="7854593" y="2038716"/>
          <a:ext cx="3443448" cy="3840598"/>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Encourage building of affordable housing units and other projects</a:t>
          </a:r>
        </a:p>
        <a:p>
          <a:pPr marL="285750" lvl="1" indent="-285750" algn="l" defTabSz="1244600">
            <a:lnSpc>
              <a:spcPct val="90000"/>
            </a:lnSpc>
            <a:spcBef>
              <a:spcPct val="0"/>
            </a:spcBef>
            <a:spcAft>
              <a:spcPct val="15000"/>
            </a:spcAft>
            <a:buChar char="•"/>
          </a:pPr>
          <a:r>
            <a:rPr lang="en-US" sz="2800" kern="1200" dirty="0"/>
            <a:t>Advocate for changes to NRS to support certain incentives</a:t>
          </a:r>
        </a:p>
      </dsp:txBody>
      <dsp:txXfrm>
        <a:off x="7854593" y="2038716"/>
        <a:ext cx="3443448" cy="3840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820D9-8CD3-4624-88F9-21907E96F545}">
      <dsp:nvSpPr>
        <dsp:cNvPr id="0" name=""/>
        <dsp:cNvSpPr/>
      </dsp:nvSpPr>
      <dsp:spPr>
        <a:xfrm>
          <a:off x="0" y="59291"/>
          <a:ext cx="2989779" cy="1082244"/>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US" sz="3100" kern="1200" dirty="0"/>
            <a:t>Regional Oversight</a:t>
          </a:r>
        </a:p>
      </dsp:txBody>
      <dsp:txXfrm>
        <a:off x="0" y="59291"/>
        <a:ext cx="2989779" cy="1082244"/>
      </dsp:txXfrm>
    </dsp:sp>
    <dsp:sp modelId="{3A10B848-9500-4CC7-99B6-67A34CAD215B}">
      <dsp:nvSpPr>
        <dsp:cNvPr id="0" name=""/>
        <dsp:cNvSpPr/>
      </dsp:nvSpPr>
      <dsp:spPr>
        <a:xfrm>
          <a:off x="0" y="1141536"/>
          <a:ext cx="2989779" cy="425475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dirty="0"/>
            <a:t>Decision-making ability</a:t>
          </a:r>
        </a:p>
        <a:p>
          <a:pPr marL="285750" lvl="1" indent="-285750" algn="l" defTabSz="1377950">
            <a:lnSpc>
              <a:spcPct val="90000"/>
            </a:lnSpc>
            <a:spcBef>
              <a:spcPct val="0"/>
            </a:spcBef>
            <a:spcAft>
              <a:spcPct val="15000"/>
            </a:spcAft>
            <a:buChar char="•"/>
          </a:pPr>
          <a:r>
            <a:rPr lang="en-US" sz="3100" kern="1200" dirty="0"/>
            <a:t>Public and private partners</a:t>
          </a:r>
        </a:p>
        <a:p>
          <a:pPr marL="285750" lvl="1" indent="-285750" algn="l" defTabSz="1377950">
            <a:lnSpc>
              <a:spcPct val="90000"/>
            </a:lnSpc>
            <a:spcBef>
              <a:spcPct val="0"/>
            </a:spcBef>
            <a:spcAft>
              <a:spcPct val="15000"/>
            </a:spcAft>
            <a:buChar char="•"/>
          </a:pPr>
          <a:r>
            <a:rPr lang="en-US" sz="3100" kern="1200" dirty="0"/>
            <a:t>Plan and oversee regional efforts</a:t>
          </a:r>
        </a:p>
      </dsp:txBody>
      <dsp:txXfrm>
        <a:off x="0" y="1141536"/>
        <a:ext cx="2989779" cy="42547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3066F-7E08-4538-96B4-A729C9434F7B}">
      <dsp:nvSpPr>
        <dsp:cNvPr id="0" name=""/>
        <dsp:cNvSpPr/>
      </dsp:nvSpPr>
      <dsp:spPr>
        <a:xfrm>
          <a:off x="-6166863" y="-943759"/>
          <a:ext cx="7343096" cy="7343096"/>
        </a:xfrm>
        <a:prstGeom prst="blockArc">
          <a:avLst>
            <a:gd name="adj1" fmla="val 18900000"/>
            <a:gd name="adj2" fmla="val 2700000"/>
            <a:gd name="adj3" fmla="val 294"/>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714851-FA9A-4010-8376-04D4CA95C14D}">
      <dsp:nvSpPr>
        <dsp:cNvPr id="0" name=""/>
        <dsp:cNvSpPr/>
      </dsp:nvSpPr>
      <dsp:spPr>
        <a:xfrm>
          <a:off x="757234" y="545557"/>
          <a:ext cx="7571739" cy="10911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6073"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Establish a Regional Homeless Coordinator to oversee a newly established regional oversight body</a:t>
          </a:r>
        </a:p>
      </dsp:txBody>
      <dsp:txXfrm>
        <a:off x="757234" y="545557"/>
        <a:ext cx="7571739" cy="1091115"/>
      </dsp:txXfrm>
    </dsp:sp>
    <dsp:sp modelId="{6D5B4D8C-63E3-48F1-8077-D60FF6B9D067}">
      <dsp:nvSpPr>
        <dsp:cNvPr id="0" name=""/>
        <dsp:cNvSpPr/>
      </dsp:nvSpPr>
      <dsp:spPr>
        <a:xfrm>
          <a:off x="75286" y="409168"/>
          <a:ext cx="1363894" cy="136389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86F915-F4BD-4A5E-80DC-C4DFFB8A6497}">
      <dsp:nvSpPr>
        <dsp:cNvPr id="0" name=""/>
        <dsp:cNvSpPr/>
      </dsp:nvSpPr>
      <dsp:spPr>
        <a:xfrm>
          <a:off x="1153854" y="2200681"/>
          <a:ext cx="7175119" cy="10911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6073"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Strategically coordinate, plan, and implement programming; maximize collaborative solutions and funding through public-private partnerships</a:t>
          </a:r>
        </a:p>
      </dsp:txBody>
      <dsp:txXfrm>
        <a:off x="1153854" y="2200681"/>
        <a:ext cx="7175119" cy="1091115"/>
      </dsp:txXfrm>
    </dsp:sp>
    <dsp:sp modelId="{E4042E4E-87ED-4D9C-8602-5FFAABB89CEC}">
      <dsp:nvSpPr>
        <dsp:cNvPr id="0" name=""/>
        <dsp:cNvSpPr/>
      </dsp:nvSpPr>
      <dsp:spPr>
        <a:xfrm>
          <a:off x="471907" y="2045841"/>
          <a:ext cx="1363894" cy="136389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3479AD-62A5-4519-8C10-6BE78E6AB799}">
      <dsp:nvSpPr>
        <dsp:cNvPr id="0" name=""/>
        <dsp:cNvSpPr/>
      </dsp:nvSpPr>
      <dsp:spPr>
        <a:xfrm>
          <a:off x="757234" y="3818904"/>
          <a:ext cx="7571739" cy="109111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6073"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Leverage private partners to assist with solutions and create public-private partnerships</a:t>
          </a:r>
        </a:p>
      </dsp:txBody>
      <dsp:txXfrm>
        <a:off x="757234" y="3818904"/>
        <a:ext cx="7571739" cy="1091115"/>
      </dsp:txXfrm>
    </dsp:sp>
    <dsp:sp modelId="{09194458-6655-4FA5-9F18-AF260068149D}">
      <dsp:nvSpPr>
        <dsp:cNvPr id="0" name=""/>
        <dsp:cNvSpPr/>
      </dsp:nvSpPr>
      <dsp:spPr>
        <a:xfrm>
          <a:off x="75286" y="3682515"/>
          <a:ext cx="1363894" cy="136389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5450AF-0981-4281-85D6-9A8A4766249F}">
      <dsp:nvSpPr>
        <dsp:cNvPr id="0" name=""/>
        <dsp:cNvSpPr/>
      </dsp:nvSpPr>
      <dsp:spPr>
        <a:xfrm>
          <a:off x="0" y="371588"/>
          <a:ext cx="3102793" cy="9792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dirty="0"/>
            <a:t>Housing</a:t>
          </a:r>
        </a:p>
      </dsp:txBody>
      <dsp:txXfrm>
        <a:off x="0" y="371588"/>
        <a:ext cx="3102793" cy="979200"/>
      </dsp:txXfrm>
    </dsp:sp>
    <dsp:sp modelId="{BD0A6DD2-B3A7-439D-A6C5-949DAE41603B}">
      <dsp:nvSpPr>
        <dsp:cNvPr id="0" name=""/>
        <dsp:cNvSpPr/>
      </dsp:nvSpPr>
      <dsp:spPr>
        <a:xfrm>
          <a:off x="0" y="1350788"/>
          <a:ext cx="3102793" cy="373320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en-US" sz="3400" kern="1200" dirty="0"/>
            <a:t>Largest resource needed to reduce homelessness</a:t>
          </a:r>
        </a:p>
        <a:p>
          <a:pPr marL="285750" lvl="1" indent="-285750" algn="l" defTabSz="1511300">
            <a:lnSpc>
              <a:spcPct val="90000"/>
            </a:lnSpc>
            <a:spcBef>
              <a:spcPct val="0"/>
            </a:spcBef>
            <a:spcAft>
              <a:spcPct val="15000"/>
            </a:spcAft>
            <a:buChar char="•"/>
          </a:pPr>
          <a:r>
            <a:rPr lang="en-US" sz="3400" kern="1200" dirty="0"/>
            <a:t>78,000 rental units needed</a:t>
          </a:r>
        </a:p>
      </dsp:txBody>
      <dsp:txXfrm>
        <a:off x="0" y="1350788"/>
        <a:ext cx="3102793" cy="37332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3066F-7E08-4538-96B4-A729C9434F7B}">
      <dsp:nvSpPr>
        <dsp:cNvPr id="0" name=""/>
        <dsp:cNvSpPr/>
      </dsp:nvSpPr>
      <dsp:spPr>
        <a:xfrm>
          <a:off x="-6168741" y="-943759"/>
          <a:ext cx="7343096" cy="7343096"/>
        </a:xfrm>
        <a:prstGeom prst="blockArc">
          <a:avLst>
            <a:gd name="adj1" fmla="val 18900000"/>
            <a:gd name="adj2" fmla="val 2700000"/>
            <a:gd name="adj3" fmla="val 294"/>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714851-FA9A-4010-8376-04D4CA95C14D}">
      <dsp:nvSpPr>
        <dsp:cNvPr id="0" name=""/>
        <dsp:cNvSpPr/>
      </dsp:nvSpPr>
      <dsp:spPr>
        <a:xfrm>
          <a:off x="437295" y="287290"/>
          <a:ext cx="7889799" cy="57436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0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Expand all levels of housing within the tiered service delivery system</a:t>
          </a:r>
        </a:p>
      </dsp:txBody>
      <dsp:txXfrm>
        <a:off x="437295" y="287290"/>
        <a:ext cx="7889799" cy="574363"/>
      </dsp:txXfrm>
    </dsp:sp>
    <dsp:sp modelId="{6D5B4D8C-63E3-48F1-8077-D60FF6B9D067}">
      <dsp:nvSpPr>
        <dsp:cNvPr id="0" name=""/>
        <dsp:cNvSpPr/>
      </dsp:nvSpPr>
      <dsp:spPr>
        <a:xfrm>
          <a:off x="78318" y="215495"/>
          <a:ext cx="717954" cy="71795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86F915-F4BD-4A5E-80DC-C4DFFB8A6497}">
      <dsp:nvSpPr>
        <dsp:cNvPr id="0" name=""/>
        <dsp:cNvSpPr/>
      </dsp:nvSpPr>
      <dsp:spPr>
        <a:xfrm>
          <a:off x="909748" y="1158438"/>
          <a:ext cx="7417346" cy="57436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0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Create incentives to retain and increase property owner participation</a:t>
          </a:r>
        </a:p>
      </dsp:txBody>
      <dsp:txXfrm>
        <a:off x="909748" y="1158438"/>
        <a:ext cx="7417346" cy="574363"/>
      </dsp:txXfrm>
    </dsp:sp>
    <dsp:sp modelId="{E4042E4E-87ED-4D9C-8602-5FFAABB89CEC}">
      <dsp:nvSpPr>
        <dsp:cNvPr id="0" name=""/>
        <dsp:cNvSpPr/>
      </dsp:nvSpPr>
      <dsp:spPr>
        <a:xfrm>
          <a:off x="550771" y="1076931"/>
          <a:ext cx="717954" cy="71795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3479AD-62A5-4519-8C10-6BE78E6AB799}">
      <dsp:nvSpPr>
        <dsp:cNvPr id="0" name=""/>
        <dsp:cNvSpPr/>
      </dsp:nvSpPr>
      <dsp:spPr>
        <a:xfrm>
          <a:off x="1125789" y="2010162"/>
          <a:ext cx="7201306" cy="57436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0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Purchase vacant multi-unit properties for non-congregate housing options</a:t>
          </a:r>
        </a:p>
      </dsp:txBody>
      <dsp:txXfrm>
        <a:off x="1125789" y="2010162"/>
        <a:ext cx="7201306" cy="574363"/>
      </dsp:txXfrm>
    </dsp:sp>
    <dsp:sp modelId="{09194458-6655-4FA5-9F18-AF260068149D}">
      <dsp:nvSpPr>
        <dsp:cNvPr id="0" name=""/>
        <dsp:cNvSpPr/>
      </dsp:nvSpPr>
      <dsp:spPr>
        <a:xfrm>
          <a:off x="766812" y="1938366"/>
          <a:ext cx="717954" cy="71795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5AF615-A6B4-4962-A18C-7C83986CB3C3}">
      <dsp:nvSpPr>
        <dsp:cNvPr id="0" name=""/>
        <dsp:cNvSpPr/>
      </dsp:nvSpPr>
      <dsp:spPr>
        <a:xfrm>
          <a:off x="1125789" y="2871052"/>
          <a:ext cx="7201306" cy="57436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0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Expand affordable housing partnerships and case management services </a:t>
          </a:r>
        </a:p>
      </dsp:txBody>
      <dsp:txXfrm>
        <a:off x="1125789" y="2871052"/>
        <a:ext cx="7201306" cy="574363"/>
      </dsp:txXfrm>
    </dsp:sp>
    <dsp:sp modelId="{1BFF3CA7-8300-4A97-BCD2-87B52F145B4C}">
      <dsp:nvSpPr>
        <dsp:cNvPr id="0" name=""/>
        <dsp:cNvSpPr/>
      </dsp:nvSpPr>
      <dsp:spPr>
        <a:xfrm>
          <a:off x="766812" y="2799257"/>
          <a:ext cx="717954" cy="71795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CE4823-3627-42BB-814A-12130A28E45D}">
      <dsp:nvSpPr>
        <dsp:cNvPr id="0" name=""/>
        <dsp:cNvSpPr/>
      </dsp:nvSpPr>
      <dsp:spPr>
        <a:xfrm>
          <a:off x="909748" y="3732488"/>
          <a:ext cx="7417346" cy="57436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0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Increase shallow subsidies and housing vouchers</a:t>
          </a:r>
        </a:p>
      </dsp:txBody>
      <dsp:txXfrm>
        <a:off x="909748" y="3732488"/>
        <a:ext cx="7417346" cy="574363"/>
      </dsp:txXfrm>
    </dsp:sp>
    <dsp:sp modelId="{25FD9576-6F32-4922-AB52-5731E0A7C26D}">
      <dsp:nvSpPr>
        <dsp:cNvPr id="0" name=""/>
        <dsp:cNvSpPr/>
      </dsp:nvSpPr>
      <dsp:spPr>
        <a:xfrm>
          <a:off x="550771" y="3660692"/>
          <a:ext cx="717954" cy="71795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CAC407-6314-40A7-B2DF-68CE18CBCB2F}">
      <dsp:nvSpPr>
        <dsp:cNvPr id="0" name=""/>
        <dsp:cNvSpPr/>
      </dsp:nvSpPr>
      <dsp:spPr>
        <a:xfrm>
          <a:off x="437295" y="4593924"/>
          <a:ext cx="7889799" cy="57436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0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Maintain affordability for housing through HUD and jurisdictional sponsored programming</a:t>
          </a:r>
        </a:p>
      </dsp:txBody>
      <dsp:txXfrm>
        <a:off x="437295" y="4593924"/>
        <a:ext cx="7889799" cy="574363"/>
      </dsp:txXfrm>
    </dsp:sp>
    <dsp:sp modelId="{F580B99C-D6D0-4803-A9F1-73B962690C05}">
      <dsp:nvSpPr>
        <dsp:cNvPr id="0" name=""/>
        <dsp:cNvSpPr/>
      </dsp:nvSpPr>
      <dsp:spPr>
        <a:xfrm>
          <a:off x="78318" y="4522128"/>
          <a:ext cx="717954" cy="717954"/>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52288-AEB8-461D-A96C-4FBC863B54D5}">
      <dsp:nvSpPr>
        <dsp:cNvPr id="0" name=""/>
        <dsp:cNvSpPr/>
      </dsp:nvSpPr>
      <dsp:spPr>
        <a:xfrm>
          <a:off x="0" y="199538"/>
          <a:ext cx="3123344" cy="170118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Behavioral Health Services / Intensive Case Management</a:t>
          </a:r>
        </a:p>
      </dsp:txBody>
      <dsp:txXfrm>
        <a:off x="0" y="199538"/>
        <a:ext cx="3123344" cy="1701185"/>
      </dsp:txXfrm>
    </dsp:sp>
    <dsp:sp modelId="{2A61D60B-29FA-4C00-AC6C-5A05515907B1}">
      <dsp:nvSpPr>
        <dsp:cNvPr id="0" name=""/>
        <dsp:cNvSpPr/>
      </dsp:nvSpPr>
      <dsp:spPr>
        <a:xfrm>
          <a:off x="0" y="1907190"/>
          <a:ext cx="3123344" cy="356850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79.9% of state Medicaid Behavioral Health dollars are spent in S. NV </a:t>
          </a:r>
        </a:p>
        <a:p>
          <a:pPr marL="228600" lvl="1" indent="-228600" algn="l" defTabSz="1155700">
            <a:lnSpc>
              <a:spcPct val="90000"/>
            </a:lnSpc>
            <a:spcBef>
              <a:spcPct val="0"/>
            </a:spcBef>
            <a:spcAft>
              <a:spcPct val="15000"/>
            </a:spcAft>
            <a:buChar char="•"/>
          </a:pPr>
          <a:r>
            <a:rPr lang="en-US" sz="2600" kern="1200" dirty="0"/>
            <a:t>Additional services and intensive case management needed</a:t>
          </a:r>
        </a:p>
      </dsp:txBody>
      <dsp:txXfrm>
        <a:off x="0" y="1907190"/>
        <a:ext cx="3123344" cy="35685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3066F-7E08-4538-96B4-A729C9434F7B}">
      <dsp:nvSpPr>
        <dsp:cNvPr id="0" name=""/>
        <dsp:cNvSpPr/>
      </dsp:nvSpPr>
      <dsp:spPr>
        <a:xfrm>
          <a:off x="-6168741" y="-943759"/>
          <a:ext cx="7343096" cy="7343096"/>
        </a:xfrm>
        <a:prstGeom prst="blockArc">
          <a:avLst>
            <a:gd name="adj1" fmla="val 18900000"/>
            <a:gd name="adj2" fmla="val 2700000"/>
            <a:gd name="adj3" fmla="val 294"/>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714851-FA9A-4010-8376-04D4CA95C14D}">
      <dsp:nvSpPr>
        <dsp:cNvPr id="0" name=""/>
        <dsp:cNvSpPr/>
      </dsp:nvSpPr>
      <dsp:spPr>
        <a:xfrm>
          <a:off x="614602" y="419424"/>
          <a:ext cx="7712493"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Maximize Medicaid reimbursement rates to attract more behavioral health professionals</a:t>
          </a:r>
        </a:p>
      </dsp:txBody>
      <dsp:txXfrm>
        <a:off x="614602" y="419424"/>
        <a:ext cx="7712493" cy="839286"/>
      </dsp:txXfrm>
    </dsp:sp>
    <dsp:sp modelId="{6D5B4D8C-63E3-48F1-8077-D60FF6B9D067}">
      <dsp:nvSpPr>
        <dsp:cNvPr id="0" name=""/>
        <dsp:cNvSpPr/>
      </dsp:nvSpPr>
      <dsp:spPr>
        <a:xfrm>
          <a:off x="90048" y="314514"/>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86F915-F4BD-4A5E-80DC-C4DFFB8A6497}">
      <dsp:nvSpPr>
        <dsp:cNvPr id="0" name=""/>
        <dsp:cNvSpPr/>
      </dsp:nvSpPr>
      <dsp:spPr>
        <a:xfrm>
          <a:off x="1095784" y="1692764"/>
          <a:ext cx="7231311"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Expand access and opportunities for behavioral health care and substance abuse treatment</a:t>
          </a:r>
        </a:p>
      </dsp:txBody>
      <dsp:txXfrm>
        <a:off x="1095784" y="1692764"/>
        <a:ext cx="7231311" cy="839286"/>
      </dsp:txXfrm>
    </dsp:sp>
    <dsp:sp modelId="{E4042E4E-87ED-4D9C-8602-5FFAABB89CEC}">
      <dsp:nvSpPr>
        <dsp:cNvPr id="0" name=""/>
        <dsp:cNvSpPr/>
      </dsp:nvSpPr>
      <dsp:spPr>
        <a:xfrm>
          <a:off x="571230" y="1573661"/>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3479AD-62A5-4519-8C10-6BE78E6AB799}">
      <dsp:nvSpPr>
        <dsp:cNvPr id="0" name=""/>
        <dsp:cNvSpPr/>
      </dsp:nvSpPr>
      <dsp:spPr>
        <a:xfrm>
          <a:off x="1095784" y="2937719"/>
          <a:ext cx="7231311"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Consider a pilot program with State and manage care organizations to maintain continuity of care</a:t>
          </a:r>
        </a:p>
      </dsp:txBody>
      <dsp:txXfrm>
        <a:off x="1095784" y="2937719"/>
        <a:ext cx="7231311" cy="839286"/>
      </dsp:txXfrm>
    </dsp:sp>
    <dsp:sp modelId="{09194458-6655-4FA5-9F18-AF260068149D}">
      <dsp:nvSpPr>
        <dsp:cNvPr id="0" name=""/>
        <dsp:cNvSpPr/>
      </dsp:nvSpPr>
      <dsp:spPr>
        <a:xfrm>
          <a:off x="571230" y="2832808"/>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52DEE8-2D5F-42C4-BF52-D6AB81A11D84}">
      <dsp:nvSpPr>
        <dsp:cNvPr id="0" name=""/>
        <dsp:cNvSpPr/>
      </dsp:nvSpPr>
      <dsp:spPr>
        <a:xfrm>
          <a:off x="614602" y="4196867"/>
          <a:ext cx="7712493"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Maximize state and federal reimbursement programming to support behavioral and medical case management</a:t>
          </a:r>
        </a:p>
      </dsp:txBody>
      <dsp:txXfrm>
        <a:off x="614602" y="4196867"/>
        <a:ext cx="7712493" cy="839286"/>
      </dsp:txXfrm>
    </dsp:sp>
    <dsp:sp modelId="{D03C78C5-D74B-46A7-A1DF-A9C6BBD92584}">
      <dsp:nvSpPr>
        <dsp:cNvPr id="0" name=""/>
        <dsp:cNvSpPr/>
      </dsp:nvSpPr>
      <dsp:spPr>
        <a:xfrm>
          <a:off x="90048" y="4091956"/>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820D9-8CD3-4624-88F9-21907E96F545}">
      <dsp:nvSpPr>
        <dsp:cNvPr id="0" name=""/>
        <dsp:cNvSpPr/>
      </dsp:nvSpPr>
      <dsp:spPr>
        <a:xfrm>
          <a:off x="0" y="705109"/>
          <a:ext cx="2835666" cy="1114328"/>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Coordination of Data</a:t>
          </a:r>
        </a:p>
      </dsp:txBody>
      <dsp:txXfrm>
        <a:off x="0" y="705109"/>
        <a:ext cx="2835666" cy="1114328"/>
      </dsp:txXfrm>
    </dsp:sp>
    <dsp:sp modelId="{3A10B848-9500-4CC7-99B6-67A34CAD215B}">
      <dsp:nvSpPr>
        <dsp:cNvPr id="0" name=""/>
        <dsp:cNvSpPr/>
      </dsp:nvSpPr>
      <dsp:spPr>
        <a:xfrm>
          <a:off x="0" y="1819437"/>
          <a:ext cx="2835666" cy="4040640"/>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HUD compliant</a:t>
          </a:r>
        </a:p>
        <a:p>
          <a:pPr marL="285750" lvl="1" indent="-285750" algn="l" defTabSz="1422400">
            <a:lnSpc>
              <a:spcPct val="90000"/>
            </a:lnSpc>
            <a:spcBef>
              <a:spcPct val="0"/>
            </a:spcBef>
            <a:spcAft>
              <a:spcPct val="15000"/>
            </a:spcAft>
            <a:buChar char="•"/>
          </a:pPr>
          <a:r>
            <a:rPr lang="en-US" sz="3200" kern="1200" dirty="0"/>
            <a:t>Collection, management, reporting standards</a:t>
          </a:r>
        </a:p>
        <a:p>
          <a:pPr marL="285750" lvl="1" indent="-285750" algn="l" defTabSz="1422400">
            <a:lnSpc>
              <a:spcPct val="90000"/>
            </a:lnSpc>
            <a:spcBef>
              <a:spcPct val="0"/>
            </a:spcBef>
            <a:spcAft>
              <a:spcPct val="15000"/>
            </a:spcAft>
            <a:buChar char="•"/>
          </a:pPr>
          <a:r>
            <a:rPr lang="en-US" sz="3200" kern="1200" dirty="0"/>
            <a:t>Oversight by SNH CoC</a:t>
          </a:r>
        </a:p>
      </dsp:txBody>
      <dsp:txXfrm>
        <a:off x="0" y="1819437"/>
        <a:ext cx="2835666" cy="40406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3066F-7E08-4538-96B4-A729C9434F7B}">
      <dsp:nvSpPr>
        <dsp:cNvPr id="0" name=""/>
        <dsp:cNvSpPr/>
      </dsp:nvSpPr>
      <dsp:spPr>
        <a:xfrm>
          <a:off x="-6168741" y="-943759"/>
          <a:ext cx="7343096" cy="7343096"/>
        </a:xfrm>
        <a:prstGeom prst="blockArc">
          <a:avLst>
            <a:gd name="adj1" fmla="val 18900000"/>
            <a:gd name="adj2" fmla="val 2700000"/>
            <a:gd name="adj3" fmla="val 294"/>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714851-FA9A-4010-8376-04D4CA95C14D}">
      <dsp:nvSpPr>
        <dsp:cNvPr id="0" name=""/>
        <dsp:cNvSpPr/>
      </dsp:nvSpPr>
      <dsp:spPr>
        <a:xfrm>
          <a:off x="614602" y="419424"/>
          <a:ext cx="7712493"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Increase integration of local, state, and federal data to maximize service delivery and assistance.</a:t>
          </a:r>
        </a:p>
      </dsp:txBody>
      <dsp:txXfrm>
        <a:off x="614602" y="419424"/>
        <a:ext cx="7712493" cy="839286"/>
      </dsp:txXfrm>
    </dsp:sp>
    <dsp:sp modelId="{6D5B4D8C-63E3-48F1-8077-D60FF6B9D067}">
      <dsp:nvSpPr>
        <dsp:cNvPr id="0" name=""/>
        <dsp:cNvSpPr/>
      </dsp:nvSpPr>
      <dsp:spPr>
        <a:xfrm>
          <a:off x="90048" y="314514"/>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86F915-F4BD-4A5E-80DC-C4DFFB8A6497}">
      <dsp:nvSpPr>
        <dsp:cNvPr id="0" name=""/>
        <dsp:cNvSpPr/>
      </dsp:nvSpPr>
      <dsp:spPr>
        <a:xfrm>
          <a:off x="1095784" y="1692764"/>
          <a:ext cx="7231311"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Upgrade HMIS or similar system to expand and improve functionality to track more complete data</a:t>
          </a:r>
        </a:p>
      </dsp:txBody>
      <dsp:txXfrm>
        <a:off x="1095784" y="1692764"/>
        <a:ext cx="7231311" cy="839286"/>
      </dsp:txXfrm>
    </dsp:sp>
    <dsp:sp modelId="{E4042E4E-87ED-4D9C-8602-5FFAABB89CEC}">
      <dsp:nvSpPr>
        <dsp:cNvPr id="0" name=""/>
        <dsp:cNvSpPr/>
      </dsp:nvSpPr>
      <dsp:spPr>
        <a:xfrm>
          <a:off x="571230" y="1573661"/>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3479AD-62A5-4519-8C10-6BE78E6AB799}">
      <dsp:nvSpPr>
        <dsp:cNvPr id="0" name=""/>
        <dsp:cNvSpPr/>
      </dsp:nvSpPr>
      <dsp:spPr>
        <a:xfrm>
          <a:off x="1095784" y="2937719"/>
          <a:ext cx="7231311"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Expand HMIS for more consistent use of the program across all organizations that utilize the system</a:t>
          </a:r>
        </a:p>
      </dsp:txBody>
      <dsp:txXfrm>
        <a:off x="1095784" y="2937719"/>
        <a:ext cx="7231311" cy="839286"/>
      </dsp:txXfrm>
    </dsp:sp>
    <dsp:sp modelId="{09194458-6655-4FA5-9F18-AF260068149D}">
      <dsp:nvSpPr>
        <dsp:cNvPr id="0" name=""/>
        <dsp:cNvSpPr/>
      </dsp:nvSpPr>
      <dsp:spPr>
        <a:xfrm>
          <a:off x="571230" y="2832808"/>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403CDA-677A-4AB6-9C08-170FDAB7F371}">
      <dsp:nvSpPr>
        <dsp:cNvPr id="0" name=""/>
        <dsp:cNvSpPr/>
      </dsp:nvSpPr>
      <dsp:spPr>
        <a:xfrm>
          <a:off x="614602" y="4196867"/>
          <a:ext cx="7712493"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Expand access to all service providers and other partners in sectors that engage individuals experiencing homelessness</a:t>
          </a:r>
        </a:p>
      </dsp:txBody>
      <dsp:txXfrm>
        <a:off x="614602" y="4196867"/>
        <a:ext cx="7712493" cy="839286"/>
      </dsp:txXfrm>
    </dsp:sp>
    <dsp:sp modelId="{54B096A5-02F5-42A3-A876-2ED56A5FADDB}">
      <dsp:nvSpPr>
        <dsp:cNvPr id="0" name=""/>
        <dsp:cNvSpPr/>
      </dsp:nvSpPr>
      <dsp:spPr>
        <a:xfrm>
          <a:off x="90048" y="4091956"/>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5450AF-0981-4281-85D6-9A8A4766249F}">
      <dsp:nvSpPr>
        <dsp:cNvPr id="0" name=""/>
        <dsp:cNvSpPr/>
      </dsp:nvSpPr>
      <dsp:spPr>
        <a:xfrm>
          <a:off x="0" y="0"/>
          <a:ext cx="2917860" cy="129945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Prevention / Intervention</a:t>
          </a:r>
        </a:p>
      </dsp:txBody>
      <dsp:txXfrm>
        <a:off x="0" y="0"/>
        <a:ext cx="2917860" cy="1299453"/>
      </dsp:txXfrm>
    </dsp:sp>
    <dsp:sp modelId="{BD0A6DD2-B3A7-439D-A6C5-949DAE41603B}">
      <dsp:nvSpPr>
        <dsp:cNvPr id="0" name=""/>
        <dsp:cNvSpPr/>
      </dsp:nvSpPr>
      <dsp:spPr>
        <a:xfrm>
          <a:off x="0" y="1219495"/>
          <a:ext cx="2917860" cy="3774375"/>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Access services in a centralized coordinated manner earlier than before</a:t>
          </a:r>
        </a:p>
        <a:p>
          <a:pPr marL="228600" lvl="1" indent="-228600" algn="l" defTabSz="1111250">
            <a:lnSpc>
              <a:spcPct val="90000"/>
            </a:lnSpc>
            <a:spcBef>
              <a:spcPct val="0"/>
            </a:spcBef>
            <a:spcAft>
              <a:spcPct val="15000"/>
            </a:spcAft>
            <a:buChar char="•"/>
          </a:pPr>
          <a:r>
            <a:rPr lang="en-US" sz="2500" kern="1200" dirty="0"/>
            <a:t>Ensure nobody falls through the cracks</a:t>
          </a:r>
        </a:p>
        <a:p>
          <a:pPr marL="228600" lvl="1" indent="-228600" algn="l" defTabSz="1111250">
            <a:lnSpc>
              <a:spcPct val="90000"/>
            </a:lnSpc>
            <a:spcBef>
              <a:spcPct val="0"/>
            </a:spcBef>
            <a:spcAft>
              <a:spcPct val="15000"/>
            </a:spcAft>
            <a:buChar char="•"/>
          </a:pPr>
          <a:r>
            <a:rPr lang="en-US" sz="2500" kern="1200" dirty="0"/>
            <a:t>Cost effective strategies</a:t>
          </a:r>
        </a:p>
      </dsp:txBody>
      <dsp:txXfrm>
        <a:off x="0" y="1219495"/>
        <a:ext cx="2917860" cy="37743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3066F-7E08-4538-96B4-A729C9434F7B}">
      <dsp:nvSpPr>
        <dsp:cNvPr id="0" name=""/>
        <dsp:cNvSpPr/>
      </dsp:nvSpPr>
      <dsp:spPr>
        <a:xfrm>
          <a:off x="-6168741" y="-943759"/>
          <a:ext cx="7343096" cy="7343096"/>
        </a:xfrm>
        <a:prstGeom prst="blockArc">
          <a:avLst>
            <a:gd name="adj1" fmla="val 18900000"/>
            <a:gd name="adj2" fmla="val 2700000"/>
            <a:gd name="adj3" fmla="val 294"/>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714851-FA9A-4010-8376-04D4CA95C14D}">
      <dsp:nvSpPr>
        <dsp:cNvPr id="0" name=""/>
        <dsp:cNvSpPr/>
      </dsp:nvSpPr>
      <dsp:spPr>
        <a:xfrm>
          <a:off x="614602" y="419424"/>
          <a:ext cx="7712493"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Fund diversion programs for one-time needs</a:t>
          </a:r>
        </a:p>
      </dsp:txBody>
      <dsp:txXfrm>
        <a:off x="614602" y="419424"/>
        <a:ext cx="7712493" cy="839286"/>
      </dsp:txXfrm>
    </dsp:sp>
    <dsp:sp modelId="{6D5B4D8C-63E3-48F1-8077-D60FF6B9D067}">
      <dsp:nvSpPr>
        <dsp:cNvPr id="0" name=""/>
        <dsp:cNvSpPr/>
      </dsp:nvSpPr>
      <dsp:spPr>
        <a:xfrm>
          <a:off x="90048" y="314514"/>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86F915-F4BD-4A5E-80DC-C4DFFB8A6497}">
      <dsp:nvSpPr>
        <dsp:cNvPr id="0" name=""/>
        <dsp:cNvSpPr/>
      </dsp:nvSpPr>
      <dsp:spPr>
        <a:xfrm>
          <a:off x="1095784" y="1692764"/>
          <a:ext cx="7231311"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Create “Housing Navigators” for landlord engagement and retention and to prevent evictions</a:t>
          </a:r>
        </a:p>
      </dsp:txBody>
      <dsp:txXfrm>
        <a:off x="1095784" y="1692764"/>
        <a:ext cx="7231311" cy="839286"/>
      </dsp:txXfrm>
    </dsp:sp>
    <dsp:sp modelId="{E4042E4E-87ED-4D9C-8602-5FFAABB89CEC}">
      <dsp:nvSpPr>
        <dsp:cNvPr id="0" name=""/>
        <dsp:cNvSpPr/>
      </dsp:nvSpPr>
      <dsp:spPr>
        <a:xfrm>
          <a:off x="571230" y="1573661"/>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3479AD-62A5-4519-8C10-6BE78E6AB799}">
      <dsp:nvSpPr>
        <dsp:cNvPr id="0" name=""/>
        <dsp:cNvSpPr/>
      </dsp:nvSpPr>
      <dsp:spPr>
        <a:xfrm>
          <a:off x="1095784" y="2937719"/>
          <a:ext cx="7231311"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Develop resource centers and mobile outreach service centers to increase resource and service delivery</a:t>
          </a:r>
        </a:p>
      </dsp:txBody>
      <dsp:txXfrm>
        <a:off x="1095784" y="2937719"/>
        <a:ext cx="7231311" cy="839286"/>
      </dsp:txXfrm>
    </dsp:sp>
    <dsp:sp modelId="{09194458-6655-4FA5-9F18-AF260068149D}">
      <dsp:nvSpPr>
        <dsp:cNvPr id="0" name=""/>
        <dsp:cNvSpPr/>
      </dsp:nvSpPr>
      <dsp:spPr>
        <a:xfrm>
          <a:off x="571230" y="2832808"/>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9F7499-4990-4BDC-8E99-3DE3347EAD37}">
      <dsp:nvSpPr>
        <dsp:cNvPr id="0" name=""/>
        <dsp:cNvSpPr/>
      </dsp:nvSpPr>
      <dsp:spPr>
        <a:xfrm>
          <a:off x="614602" y="4196867"/>
          <a:ext cx="7712493"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Expand rental assistance, basic needs, and emergency assistance to prevent homelessness given COVID-19 impacts</a:t>
          </a:r>
        </a:p>
      </dsp:txBody>
      <dsp:txXfrm>
        <a:off x="614602" y="4196867"/>
        <a:ext cx="7712493" cy="839286"/>
      </dsp:txXfrm>
    </dsp:sp>
    <dsp:sp modelId="{DD197961-91D7-4F3B-A107-7FAD91ED069C}">
      <dsp:nvSpPr>
        <dsp:cNvPr id="0" name=""/>
        <dsp:cNvSpPr/>
      </dsp:nvSpPr>
      <dsp:spPr>
        <a:xfrm>
          <a:off x="90048" y="4091956"/>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52288-AEB8-461D-A96C-4FBC863B54D5}">
      <dsp:nvSpPr>
        <dsp:cNvPr id="0" name=""/>
        <dsp:cNvSpPr/>
      </dsp:nvSpPr>
      <dsp:spPr>
        <a:xfrm>
          <a:off x="0" y="394752"/>
          <a:ext cx="3102794" cy="148233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Affordable Housing Development Incentives</a:t>
          </a:r>
        </a:p>
      </dsp:txBody>
      <dsp:txXfrm>
        <a:off x="0" y="394752"/>
        <a:ext cx="3102794" cy="1482332"/>
      </dsp:txXfrm>
    </dsp:sp>
    <dsp:sp modelId="{2A61D60B-29FA-4C00-AC6C-5A05515907B1}">
      <dsp:nvSpPr>
        <dsp:cNvPr id="0" name=""/>
        <dsp:cNvSpPr/>
      </dsp:nvSpPr>
      <dsp:spPr>
        <a:xfrm>
          <a:off x="0" y="1887257"/>
          <a:ext cx="3102794" cy="3088125"/>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Encourage building of affordable housing units and other projects</a:t>
          </a:r>
        </a:p>
        <a:p>
          <a:pPr marL="228600" lvl="1" indent="-228600" algn="l" defTabSz="1111250">
            <a:lnSpc>
              <a:spcPct val="90000"/>
            </a:lnSpc>
            <a:spcBef>
              <a:spcPct val="0"/>
            </a:spcBef>
            <a:spcAft>
              <a:spcPct val="15000"/>
            </a:spcAft>
            <a:buChar char="•"/>
          </a:pPr>
          <a:r>
            <a:rPr lang="en-US" sz="2500" kern="1200" dirty="0"/>
            <a:t>Advocate for changes to NRS to support certain incentives</a:t>
          </a:r>
        </a:p>
      </dsp:txBody>
      <dsp:txXfrm>
        <a:off x="0" y="1887257"/>
        <a:ext cx="3102794" cy="308812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3066F-7E08-4538-96B4-A729C9434F7B}">
      <dsp:nvSpPr>
        <dsp:cNvPr id="0" name=""/>
        <dsp:cNvSpPr/>
      </dsp:nvSpPr>
      <dsp:spPr>
        <a:xfrm>
          <a:off x="-6168741" y="-943759"/>
          <a:ext cx="7343096" cy="7343096"/>
        </a:xfrm>
        <a:prstGeom prst="blockArc">
          <a:avLst>
            <a:gd name="adj1" fmla="val 18900000"/>
            <a:gd name="adj2" fmla="val 2700000"/>
            <a:gd name="adj3" fmla="val 294"/>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714851-FA9A-4010-8376-04D4CA95C14D}">
      <dsp:nvSpPr>
        <dsp:cNvPr id="0" name=""/>
        <dsp:cNvSpPr/>
      </dsp:nvSpPr>
      <dsp:spPr>
        <a:xfrm>
          <a:off x="614602" y="419424"/>
          <a:ext cx="7712493"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38100" rIns="38100" bIns="38100" numCol="1" spcCol="1270" anchor="ctr" anchorCtr="0">
          <a:noAutofit/>
        </a:bodyPr>
        <a:lstStyle/>
        <a:p>
          <a:pPr marL="0" lvl="0" indent="0" algn="l" defTabSz="666750">
            <a:lnSpc>
              <a:spcPct val="90000"/>
            </a:lnSpc>
            <a:spcBef>
              <a:spcPct val="0"/>
            </a:spcBef>
            <a:spcAft>
              <a:spcPct val="35000"/>
            </a:spcAft>
            <a:buNone/>
          </a:pPr>
          <a:r>
            <a:rPr lang="en-US" sz="1500" kern="1200" dirty="0"/>
            <a:t>Utilize public and private funding options to support flexible alternatives for building and rehabilitation of affordable properties</a:t>
          </a:r>
        </a:p>
      </dsp:txBody>
      <dsp:txXfrm>
        <a:off x="614602" y="419424"/>
        <a:ext cx="7712493" cy="839286"/>
      </dsp:txXfrm>
    </dsp:sp>
    <dsp:sp modelId="{6D5B4D8C-63E3-48F1-8077-D60FF6B9D067}">
      <dsp:nvSpPr>
        <dsp:cNvPr id="0" name=""/>
        <dsp:cNvSpPr/>
      </dsp:nvSpPr>
      <dsp:spPr>
        <a:xfrm>
          <a:off x="90048" y="314514"/>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86F915-F4BD-4A5E-80DC-C4DFFB8A6497}">
      <dsp:nvSpPr>
        <dsp:cNvPr id="0" name=""/>
        <dsp:cNvSpPr/>
      </dsp:nvSpPr>
      <dsp:spPr>
        <a:xfrm>
          <a:off x="1095784" y="1692764"/>
          <a:ext cx="7231311"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38100" rIns="38100" bIns="38100" numCol="1" spcCol="1270" anchor="ctr" anchorCtr="0">
          <a:noAutofit/>
        </a:bodyPr>
        <a:lstStyle/>
        <a:p>
          <a:pPr marL="0" lvl="0" indent="0" algn="l" defTabSz="666750">
            <a:lnSpc>
              <a:spcPct val="90000"/>
            </a:lnSpc>
            <a:spcBef>
              <a:spcPct val="0"/>
            </a:spcBef>
            <a:spcAft>
              <a:spcPct val="35000"/>
            </a:spcAft>
            <a:buNone/>
          </a:pPr>
          <a:r>
            <a:rPr lang="en-US" sz="1500" kern="1200" dirty="0"/>
            <a:t>Legislature to evaluate barriers to NRS to allow municipalities to establish and finance housing units, offer tax breaks or incentives, and/or offer property owners tax breaks for providing very-low and low-income units for emergency housing</a:t>
          </a:r>
        </a:p>
      </dsp:txBody>
      <dsp:txXfrm>
        <a:off x="1095784" y="1692764"/>
        <a:ext cx="7231311" cy="839286"/>
      </dsp:txXfrm>
    </dsp:sp>
    <dsp:sp modelId="{E4042E4E-87ED-4D9C-8602-5FFAABB89CEC}">
      <dsp:nvSpPr>
        <dsp:cNvPr id="0" name=""/>
        <dsp:cNvSpPr/>
      </dsp:nvSpPr>
      <dsp:spPr>
        <a:xfrm>
          <a:off x="571230" y="1573661"/>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3479AD-62A5-4519-8C10-6BE78E6AB799}">
      <dsp:nvSpPr>
        <dsp:cNvPr id="0" name=""/>
        <dsp:cNvSpPr/>
      </dsp:nvSpPr>
      <dsp:spPr>
        <a:xfrm>
          <a:off x="1095784" y="2937719"/>
          <a:ext cx="7231311"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38100" rIns="38100" bIns="38100" numCol="1" spcCol="1270" anchor="ctr" anchorCtr="0">
          <a:noAutofit/>
        </a:bodyPr>
        <a:lstStyle/>
        <a:p>
          <a:pPr marL="0" lvl="0" indent="0" algn="l" defTabSz="666750">
            <a:lnSpc>
              <a:spcPct val="90000"/>
            </a:lnSpc>
            <a:spcBef>
              <a:spcPct val="0"/>
            </a:spcBef>
            <a:spcAft>
              <a:spcPct val="35000"/>
            </a:spcAft>
            <a:buNone/>
          </a:pPr>
          <a:r>
            <a:rPr lang="en-US" sz="1500" kern="1200" dirty="0"/>
            <a:t>Jurisdictions to consider expediting permitting process and fee reductions</a:t>
          </a:r>
        </a:p>
      </dsp:txBody>
      <dsp:txXfrm>
        <a:off x="1095784" y="2937719"/>
        <a:ext cx="7231311" cy="839286"/>
      </dsp:txXfrm>
    </dsp:sp>
    <dsp:sp modelId="{09194458-6655-4FA5-9F18-AF260068149D}">
      <dsp:nvSpPr>
        <dsp:cNvPr id="0" name=""/>
        <dsp:cNvSpPr/>
      </dsp:nvSpPr>
      <dsp:spPr>
        <a:xfrm>
          <a:off x="571230" y="2832808"/>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C667CC-B0CD-43CE-BA26-8BCDBBBF80A4}">
      <dsp:nvSpPr>
        <dsp:cNvPr id="0" name=""/>
        <dsp:cNvSpPr/>
      </dsp:nvSpPr>
      <dsp:spPr>
        <a:xfrm>
          <a:off x="614602" y="4196867"/>
          <a:ext cx="7712493" cy="839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183" tIns="38100" rIns="38100" bIns="38100" numCol="1" spcCol="1270" anchor="ctr" anchorCtr="0">
          <a:noAutofit/>
        </a:bodyPr>
        <a:lstStyle/>
        <a:p>
          <a:pPr marL="0" lvl="0" indent="0" algn="l" defTabSz="666750">
            <a:lnSpc>
              <a:spcPct val="90000"/>
            </a:lnSpc>
            <a:spcBef>
              <a:spcPct val="0"/>
            </a:spcBef>
            <a:spcAft>
              <a:spcPct val="35000"/>
            </a:spcAft>
            <a:buNone/>
          </a:pPr>
          <a:r>
            <a:rPr lang="en-US" sz="1500" kern="1200" dirty="0"/>
            <a:t>Investment partnership to fill gaps</a:t>
          </a:r>
        </a:p>
      </dsp:txBody>
      <dsp:txXfrm>
        <a:off x="614602" y="4196867"/>
        <a:ext cx="7712493" cy="839286"/>
      </dsp:txXfrm>
    </dsp:sp>
    <dsp:sp modelId="{3E3A9AC1-5C8E-4FC2-A92E-143E51E84FE2}">
      <dsp:nvSpPr>
        <dsp:cNvPr id="0" name=""/>
        <dsp:cNvSpPr/>
      </dsp:nvSpPr>
      <dsp:spPr>
        <a:xfrm>
          <a:off x="90048" y="4091956"/>
          <a:ext cx="1049107" cy="104910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67296-318D-45B0-AAE0-83F23A5D575E}">
      <dsp:nvSpPr>
        <dsp:cNvPr id="0" name=""/>
        <dsp:cNvSpPr/>
      </dsp:nvSpPr>
      <dsp:spPr>
        <a:xfrm>
          <a:off x="494546" y="1879327"/>
          <a:ext cx="1997126" cy="1714592"/>
        </a:xfrm>
        <a:prstGeom prst="hexagon">
          <a:avLst>
            <a:gd name="adj" fmla="val 25000"/>
            <a:gd name="vf" fmla="val 115470"/>
          </a:avLst>
        </a:prstGeom>
        <a:solidFill>
          <a:schemeClr val="accent1"/>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Legislative action</a:t>
          </a:r>
        </a:p>
      </dsp:txBody>
      <dsp:txXfrm>
        <a:off x="803856" y="2144879"/>
        <a:ext cx="1378506" cy="1183488"/>
      </dsp:txXfrm>
    </dsp:sp>
    <dsp:sp modelId="{6162805E-48F9-4008-8E26-3F0A30C47D4A}">
      <dsp:nvSpPr>
        <dsp:cNvPr id="0" name=""/>
        <dsp:cNvSpPr/>
      </dsp:nvSpPr>
      <dsp:spPr>
        <a:xfrm>
          <a:off x="2266297" y="3615841"/>
          <a:ext cx="232962" cy="200804"/>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1626019A-3F7A-4CF6-942A-9464D4014F8F}">
      <dsp:nvSpPr>
        <dsp:cNvPr id="0" name=""/>
        <dsp:cNvSpPr/>
      </dsp:nvSpPr>
      <dsp:spPr>
        <a:xfrm>
          <a:off x="2234899" y="2817184"/>
          <a:ext cx="1997126" cy="1714592"/>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26E53B20-566F-4954-AB85-7A8B35AC5512}">
      <dsp:nvSpPr>
        <dsp:cNvPr id="0" name=""/>
        <dsp:cNvSpPr/>
      </dsp:nvSpPr>
      <dsp:spPr>
        <a:xfrm>
          <a:off x="1868142" y="3388111"/>
          <a:ext cx="232962" cy="200804"/>
        </a:xfrm>
        <a:prstGeom prst="hexagon">
          <a:avLst>
            <a:gd name="adj" fmla="val 25000"/>
            <a:gd name="vf" fmla="val 115470"/>
          </a:avLst>
        </a:prstGeom>
        <a:solidFill>
          <a:schemeClr val="accent1"/>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DC1C3816-4B07-4455-B898-ECCBD5A3CCF9}">
      <dsp:nvSpPr>
        <dsp:cNvPr id="0" name=""/>
        <dsp:cNvSpPr/>
      </dsp:nvSpPr>
      <dsp:spPr>
        <a:xfrm>
          <a:off x="3937276" y="1895772"/>
          <a:ext cx="1997126" cy="1714592"/>
        </a:xfrm>
        <a:prstGeom prst="hexagon">
          <a:avLst>
            <a:gd name="adj" fmla="val 25000"/>
            <a:gd name="vf" fmla="val 115470"/>
          </a:avLst>
        </a:prstGeom>
        <a:solidFill>
          <a:schemeClr val="accent1"/>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Build provider capacity</a:t>
          </a:r>
        </a:p>
      </dsp:txBody>
      <dsp:txXfrm>
        <a:off x="4246586" y="2161324"/>
        <a:ext cx="1378506" cy="1183488"/>
      </dsp:txXfrm>
    </dsp:sp>
    <dsp:sp modelId="{F3A4EF2D-A3A9-42FA-BB13-8C2F23371358}">
      <dsp:nvSpPr>
        <dsp:cNvPr id="0" name=""/>
        <dsp:cNvSpPr/>
      </dsp:nvSpPr>
      <dsp:spPr>
        <a:xfrm>
          <a:off x="5311756" y="3378984"/>
          <a:ext cx="232962" cy="200804"/>
        </a:xfrm>
        <a:prstGeom prst="hexagon">
          <a:avLst>
            <a:gd name="adj" fmla="val 25000"/>
            <a:gd name="vf" fmla="val 115470"/>
          </a:avLst>
        </a:prstGeom>
        <a:solidFill>
          <a:schemeClr val="accent1"/>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A81F33CC-DF31-4DD6-8045-26EC02922475}">
      <dsp:nvSpPr>
        <dsp:cNvPr id="0" name=""/>
        <dsp:cNvSpPr/>
      </dsp:nvSpPr>
      <dsp:spPr>
        <a:xfrm>
          <a:off x="5654847" y="2845484"/>
          <a:ext cx="1997126" cy="1714592"/>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AEA053B2-0CE1-41C1-B92F-AEAF48082171}">
      <dsp:nvSpPr>
        <dsp:cNvPr id="0" name=""/>
        <dsp:cNvSpPr/>
      </dsp:nvSpPr>
      <dsp:spPr>
        <a:xfrm>
          <a:off x="5703557" y="3608539"/>
          <a:ext cx="232962" cy="200804"/>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91E294BA-8605-4C8C-801D-2B1AD8B6F3EE}">
      <dsp:nvSpPr>
        <dsp:cNvPr id="0" name=""/>
        <dsp:cNvSpPr/>
      </dsp:nvSpPr>
      <dsp:spPr>
        <a:xfrm>
          <a:off x="2218646" y="953362"/>
          <a:ext cx="1997126" cy="1714592"/>
        </a:xfrm>
        <a:prstGeom prst="hexagon">
          <a:avLst>
            <a:gd name="adj" fmla="val 25000"/>
            <a:gd name="vf" fmla="val 115470"/>
          </a:avLst>
        </a:prstGeom>
        <a:solidFill>
          <a:schemeClr val="accent5"/>
        </a:solidFill>
        <a:ln w="15875" cap="flat" cmpd="sng" algn="ctr">
          <a:solidFill>
            <a:schemeClr val="accent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Maximize funding</a:t>
          </a:r>
        </a:p>
      </dsp:txBody>
      <dsp:txXfrm>
        <a:off x="2527956" y="1218914"/>
        <a:ext cx="1378506" cy="1183488"/>
      </dsp:txXfrm>
    </dsp:sp>
    <dsp:sp modelId="{791C3571-8C07-4E41-AED8-78D0410FD442}">
      <dsp:nvSpPr>
        <dsp:cNvPr id="0" name=""/>
        <dsp:cNvSpPr/>
      </dsp:nvSpPr>
      <dsp:spPr>
        <a:xfrm>
          <a:off x="3586773" y="985765"/>
          <a:ext cx="232962" cy="200804"/>
        </a:xfrm>
        <a:prstGeom prst="hexagon">
          <a:avLst>
            <a:gd name="adj" fmla="val 25000"/>
            <a:gd name="vf" fmla="val 115470"/>
          </a:avLst>
        </a:prstGeom>
        <a:solidFill>
          <a:schemeClr val="accent5"/>
        </a:solidFill>
        <a:ln w="15875" cap="flat" cmpd="sng" algn="ctr">
          <a:solidFill>
            <a:schemeClr val="accent5"/>
          </a:solidFill>
          <a:prstDash val="solid"/>
        </a:ln>
        <a:effectLst/>
      </dsp:spPr>
      <dsp:style>
        <a:lnRef idx="2">
          <a:scrgbClr r="0" g="0" b="0"/>
        </a:lnRef>
        <a:fillRef idx="1">
          <a:scrgbClr r="0" g="0" b="0"/>
        </a:fillRef>
        <a:effectRef idx="0">
          <a:scrgbClr r="0" g="0" b="0"/>
        </a:effectRef>
        <a:fontRef idx="minor"/>
      </dsp:style>
    </dsp:sp>
    <dsp:sp modelId="{1F2D47BC-2B7F-4B38-A681-164FB7ADEA93}">
      <dsp:nvSpPr>
        <dsp:cNvPr id="0" name=""/>
        <dsp:cNvSpPr/>
      </dsp:nvSpPr>
      <dsp:spPr>
        <a:xfrm>
          <a:off x="3937276" y="0"/>
          <a:ext cx="1997126" cy="1714592"/>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F8FA2432-C258-4A3B-A3CB-8BB0D992F854}">
      <dsp:nvSpPr>
        <dsp:cNvPr id="0" name=""/>
        <dsp:cNvSpPr/>
      </dsp:nvSpPr>
      <dsp:spPr>
        <a:xfrm>
          <a:off x="3993399" y="759860"/>
          <a:ext cx="232962" cy="200804"/>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9580AE39-C69B-4E66-9B1B-AACA92BEB08E}">
      <dsp:nvSpPr>
        <dsp:cNvPr id="0" name=""/>
        <dsp:cNvSpPr/>
      </dsp:nvSpPr>
      <dsp:spPr>
        <a:xfrm>
          <a:off x="5654847" y="949711"/>
          <a:ext cx="1997126" cy="1714592"/>
        </a:xfrm>
        <a:prstGeom prst="hexagon">
          <a:avLst>
            <a:gd name="adj" fmla="val 25000"/>
            <a:gd name="vf" fmla="val 115470"/>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Tax or fees on new developments</a:t>
          </a:r>
        </a:p>
      </dsp:txBody>
      <dsp:txXfrm>
        <a:off x="5964157" y="1215263"/>
        <a:ext cx="1378506" cy="1183488"/>
      </dsp:txXfrm>
    </dsp:sp>
    <dsp:sp modelId="{BC7AAF34-B469-4F5E-8829-D8731A644778}">
      <dsp:nvSpPr>
        <dsp:cNvPr id="0" name=""/>
        <dsp:cNvSpPr/>
      </dsp:nvSpPr>
      <dsp:spPr>
        <a:xfrm>
          <a:off x="7383007" y="1709572"/>
          <a:ext cx="232962" cy="200804"/>
        </a:xfrm>
        <a:prstGeom prst="hexagon">
          <a:avLst>
            <a:gd name="adj" fmla="val 25000"/>
            <a:gd name="vf" fmla="val 115470"/>
          </a:avLst>
        </a:prstGeom>
        <a:solidFill>
          <a:schemeClr val="accent5"/>
        </a:solidFill>
        <a:ln w="15875" cap="flat" cmpd="sng" algn="ctr">
          <a:solidFill>
            <a:schemeClr val="accent5"/>
          </a:solidFill>
          <a:prstDash val="solid"/>
        </a:ln>
        <a:effectLst/>
      </dsp:spPr>
      <dsp:style>
        <a:lnRef idx="2">
          <a:scrgbClr r="0" g="0" b="0"/>
        </a:lnRef>
        <a:fillRef idx="1">
          <a:scrgbClr r="0" g="0" b="0"/>
        </a:fillRef>
        <a:effectRef idx="0">
          <a:scrgbClr r="0" g="0" b="0"/>
        </a:effectRef>
        <a:fontRef idx="minor"/>
      </dsp:style>
    </dsp:sp>
    <dsp:sp modelId="{4E93C66A-4343-461D-92BB-13156856EF8F}">
      <dsp:nvSpPr>
        <dsp:cNvPr id="0" name=""/>
        <dsp:cNvSpPr/>
      </dsp:nvSpPr>
      <dsp:spPr>
        <a:xfrm>
          <a:off x="7373477" y="1913571"/>
          <a:ext cx="1997126" cy="1714592"/>
        </a:xfrm>
        <a:prstGeom prst="hexagon">
          <a:avLst>
            <a:gd name="adj" fmla="val 25000"/>
            <a:gd name="vf" fmla="val 11547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1E200-D8AF-4718-9CF1-753DC942E319}">
      <dsp:nvSpPr>
        <dsp:cNvPr id="0" name=""/>
        <dsp:cNvSpPr/>
      </dsp:nvSpPr>
      <dsp:spPr>
        <a:xfrm>
          <a:off x="7763160" y="1944604"/>
          <a:ext cx="232962" cy="200804"/>
        </a:xfrm>
        <a:prstGeom prst="hexagon">
          <a:avLst>
            <a:gd name="adj" fmla="val 25000"/>
            <a:gd name="vf" fmla="val 115470"/>
          </a:avLst>
        </a:prstGeom>
        <a:solidFill>
          <a:schemeClr val="lt1">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086259-A23F-40FA-BBD0-04E66BE206B5}">
      <dsp:nvSpPr>
        <dsp:cNvPr id="0" name=""/>
        <dsp:cNvSpPr/>
      </dsp:nvSpPr>
      <dsp:spPr>
        <a:xfrm>
          <a:off x="7362213" y="1904152"/>
          <a:ext cx="1997126" cy="1714592"/>
        </a:xfrm>
        <a:prstGeom prst="hexagon">
          <a:avLst>
            <a:gd name="adj" fmla="val 25000"/>
            <a:gd name="vf" fmla="val 115470"/>
          </a:avLst>
        </a:prstGeom>
        <a:solidFill>
          <a:schemeClr val="accent1"/>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4130" rIns="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Tax or fees on sporting events</a:t>
          </a:r>
        </a:p>
      </dsp:txBody>
      <dsp:txXfrm>
        <a:off x="7671523" y="2169704"/>
        <a:ext cx="1378506" cy="1183488"/>
      </dsp:txXfrm>
    </dsp:sp>
    <dsp:sp modelId="{D220BF12-4832-413A-B29B-D369FA562994}">
      <dsp:nvSpPr>
        <dsp:cNvPr id="0" name=""/>
        <dsp:cNvSpPr/>
      </dsp:nvSpPr>
      <dsp:spPr>
        <a:xfrm>
          <a:off x="9101637" y="786786"/>
          <a:ext cx="232962" cy="200804"/>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72AC18AB-E18B-4702-9409-5215994891F4}">
      <dsp:nvSpPr>
        <dsp:cNvPr id="0" name=""/>
        <dsp:cNvSpPr/>
      </dsp:nvSpPr>
      <dsp:spPr>
        <a:xfrm>
          <a:off x="9092107" y="974812"/>
          <a:ext cx="1997126" cy="1714592"/>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D9DB3204-B065-4EEE-BD53-FA0D5C9916D0}">
      <dsp:nvSpPr>
        <dsp:cNvPr id="0" name=""/>
        <dsp:cNvSpPr/>
      </dsp:nvSpPr>
      <dsp:spPr>
        <a:xfrm>
          <a:off x="9490262" y="1013147"/>
          <a:ext cx="232962" cy="200804"/>
        </a:xfrm>
        <a:prstGeom prst="hexagon">
          <a:avLst>
            <a:gd name="adj" fmla="val 25000"/>
            <a:gd name="vf" fmla="val 115470"/>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8.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067263-2D51-475E-9133-CD8E2DF9675F}" type="datetimeFigureOut">
              <a:rPr lang="en-US" smtClean="0"/>
              <a:t>12/9/2020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CB4F99-1786-4B3D-8FFB-B18B86285877}" type="slidenum">
              <a:rPr lang="en-US" smtClean="0"/>
              <a:t>‹#›</a:t>
            </a:fld>
            <a:endParaRPr lang="en-US"/>
          </a:p>
        </p:txBody>
      </p:sp>
    </p:spTree>
    <p:extLst>
      <p:ext uri="{BB962C8B-B14F-4D97-AF65-F5344CB8AC3E}">
        <p14:creationId xmlns:p14="http://schemas.microsoft.com/office/powerpoint/2010/main" val="804122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Working Group to Address Homelessness was a product of Assembly Bill (AB) 73 from the 80thSession of the Nevada Legislature, and was a multijurisdictional effort comprised of individuals representing local government and community members that work on issues involving homelessness.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Working Group was responsible for focusing attention and providing a report on methods to reduce homelessness, as well as identifying sources of funding to implement those methods.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2</a:t>
            </a:fld>
            <a:endParaRPr lang="en-US"/>
          </a:p>
        </p:txBody>
      </p:sp>
    </p:spTree>
    <p:extLst>
      <p:ext uri="{BB962C8B-B14F-4D97-AF65-F5344CB8AC3E}">
        <p14:creationId xmlns:p14="http://schemas.microsoft.com/office/powerpoint/2010/main" val="3677281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Through a regional framework, over 100 partners are working together to provide homeless prevention and assistance programs to end homelessness in our community. Entities across Southern Nevada have worked and continue to work collaboratively to maximize funding and associated services to meet the continued challenge of reducing homelessness in Southern Nevada. These efforts are provided under the umbrella of a proven, evidence-based model of tiered service delivery that works to address: Housing</a:t>
            </a:r>
          </a:p>
          <a:p>
            <a:r>
              <a:rPr lang="en-US" sz="1200" b="0" i="0" u="none" strike="noStrike" kern="1200" baseline="0" dirty="0">
                <a:solidFill>
                  <a:schemeClr val="tx1"/>
                </a:solidFill>
                <a:latin typeface="+mn-lt"/>
                <a:ea typeface="+mn-ea"/>
                <a:cs typeface="+mn-cs"/>
              </a:rPr>
              <a:t>Behavioral health services/addiction services</a:t>
            </a:r>
          </a:p>
          <a:p>
            <a:r>
              <a:rPr lang="en-US" sz="1200" b="0" i="0" u="none" strike="noStrike" kern="1200" baseline="0" dirty="0">
                <a:solidFill>
                  <a:schemeClr val="tx1"/>
                </a:solidFill>
                <a:latin typeface="+mn-lt"/>
                <a:ea typeface="+mn-ea"/>
                <a:cs typeface="+mn-cs"/>
              </a:rPr>
              <a:t>Intensive case management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tiered service delivery model that is effectively being used in Southern Nevada demonstrates that initial placement into stable and sustainable housing is necessary before intensive case management can be provided. Case management and behavioral health services must be provided in conjunction with housing services at each level.</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tiered system is intended to move individuals to the next level with the goal of eventually exiting the system. This approach is a healthy system that addresses crisis and housing needs of people experiencing homelessness.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3</a:t>
            </a:fld>
            <a:endParaRPr lang="en-US"/>
          </a:p>
        </p:txBody>
      </p:sp>
    </p:spTree>
    <p:extLst>
      <p:ext uri="{BB962C8B-B14F-4D97-AF65-F5344CB8AC3E}">
        <p14:creationId xmlns:p14="http://schemas.microsoft.com/office/powerpoint/2010/main" val="2964789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significant lack of available funding directly impacts Southern Nevada’s ability to successfully reduce and manage a growing homeless population. The Working Group engaged two (2) consulting firms to complete system modeling to identify funding gaps in homeless services. Applied Analysis provided an analysis of homelessness funding inclusive of both housing and behavioral health fiscal gaps and Cloudburst/Corporation for Supportive Housing, a HUD funded consultant, provided an analysis of funding for only housing fiscal gaps. </a:t>
            </a:r>
          </a:p>
          <a:p>
            <a:endParaRPr lang="en-US" dirty="0"/>
          </a:p>
        </p:txBody>
      </p:sp>
      <p:sp>
        <p:nvSpPr>
          <p:cNvPr id="4" name="Slide Number Placeholder 3"/>
          <p:cNvSpPr>
            <a:spLocks noGrp="1"/>
          </p:cNvSpPr>
          <p:nvPr>
            <p:ph type="sldNum" sz="quarter" idx="5"/>
          </p:nvPr>
        </p:nvSpPr>
        <p:spPr/>
        <p:txBody>
          <a:bodyPr/>
          <a:lstStyle/>
          <a:p>
            <a:fld id="{DBCB4F99-1786-4B3D-8FFB-B18B86285877}" type="slidenum">
              <a:rPr lang="en-US" smtClean="0"/>
              <a:t>5</a:t>
            </a:fld>
            <a:endParaRPr lang="en-US"/>
          </a:p>
        </p:txBody>
      </p:sp>
    </p:spTree>
    <p:extLst>
      <p:ext uri="{BB962C8B-B14F-4D97-AF65-F5344CB8AC3E}">
        <p14:creationId xmlns:p14="http://schemas.microsoft.com/office/powerpoint/2010/main" val="2724799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need to increase capacity across all levels of housing, inclusive of increased behavioral health, addiction, and case management programming, is estimated to be underfunded by $342 million annually.</a:t>
            </a:r>
          </a:p>
          <a:p>
            <a:endParaRPr lang="en-US" dirty="0"/>
          </a:p>
        </p:txBody>
      </p:sp>
      <p:sp>
        <p:nvSpPr>
          <p:cNvPr id="4" name="Slide Number Placeholder 3"/>
          <p:cNvSpPr>
            <a:spLocks noGrp="1"/>
          </p:cNvSpPr>
          <p:nvPr>
            <p:ph type="sldNum" sz="quarter" idx="5"/>
          </p:nvPr>
        </p:nvSpPr>
        <p:spPr/>
        <p:txBody>
          <a:bodyPr/>
          <a:lstStyle/>
          <a:p>
            <a:fld id="{DBCB4F99-1786-4B3D-8FFB-B18B86285877}" type="slidenum">
              <a:rPr lang="en-US" smtClean="0"/>
              <a:t>6</a:t>
            </a:fld>
            <a:endParaRPr lang="en-US"/>
          </a:p>
        </p:txBody>
      </p:sp>
    </p:spTree>
    <p:extLst>
      <p:ext uri="{BB962C8B-B14F-4D97-AF65-F5344CB8AC3E}">
        <p14:creationId xmlns:p14="http://schemas.microsoft.com/office/powerpoint/2010/main" val="3682833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REGIONAL OVERSIGHT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effectively address homelessness, a regional oversight body with decision making ability comprised of public and private entities is necessary to plan and oversee regional efforts, measure outcomes and efficiently maximize funding.</a:t>
            </a:r>
          </a:p>
          <a:p>
            <a:r>
              <a:rPr lang="en-US" sz="1200" b="0" i="0" u="none" strike="noStrike" kern="1200" baseline="0" dirty="0">
                <a:solidFill>
                  <a:schemeClr val="tx1"/>
                </a:solidFill>
                <a:latin typeface="+mn-lt"/>
                <a:ea typeface="+mn-ea"/>
                <a:cs typeface="+mn-cs"/>
              </a:rPr>
              <a:t>Recommendations: </a:t>
            </a:r>
          </a:p>
          <a:p>
            <a:r>
              <a:rPr lang="en-US" sz="1200" b="0" i="0" u="none" strike="noStrike" kern="1200" baseline="0" dirty="0">
                <a:solidFill>
                  <a:schemeClr val="tx1"/>
                </a:solidFill>
                <a:latin typeface="+mn-lt"/>
                <a:ea typeface="+mn-ea"/>
                <a:cs typeface="+mn-cs"/>
              </a:rPr>
              <a:t>Establish a Regional Homeless Coordinator to oversee a newly established regional oversight body to consist of local governments, service providers, and private sector entities. </a:t>
            </a:r>
          </a:p>
          <a:p>
            <a:r>
              <a:rPr lang="en-US" sz="1200" b="0" i="0" u="none" strike="noStrike" kern="1200" baseline="0" dirty="0">
                <a:solidFill>
                  <a:schemeClr val="tx1"/>
                </a:solidFill>
                <a:latin typeface="+mn-lt"/>
                <a:ea typeface="+mn-ea"/>
                <a:cs typeface="+mn-cs"/>
              </a:rPr>
              <a:t>The body will strategically coordinate, plan and implement programming and efforts to reduce homelessness and maximize collaborative solutions and funding through public private partnerships in the region. </a:t>
            </a:r>
          </a:p>
          <a:p>
            <a:r>
              <a:rPr lang="en-US" sz="1200" b="0" i="0" u="none" strike="noStrike" kern="1200" baseline="0" dirty="0">
                <a:solidFill>
                  <a:schemeClr val="tx1"/>
                </a:solidFill>
                <a:latin typeface="+mn-lt"/>
                <a:ea typeface="+mn-ea"/>
                <a:cs typeface="+mn-cs"/>
              </a:rPr>
              <a:t>Leverage private partners to assist with solutions and create public-private partnerships.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HOUSING</a:t>
            </a:r>
          </a:p>
          <a:p>
            <a:r>
              <a:rPr lang="en-US" sz="1200" b="0" i="0" u="none" strike="noStrike" kern="1200" baseline="0" dirty="0">
                <a:solidFill>
                  <a:schemeClr val="tx1"/>
                </a:solidFill>
                <a:latin typeface="+mn-lt"/>
                <a:ea typeface="+mn-ea"/>
                <a:cs typeface="+mn-cs"/>
              </a:rPr>
              <a:t>The lack of housing is the single largest resource needed to reduce homelessness. Southern Nevada currently has an estimated shortage of low-income affordable housing of over 78,000 rental units. This deficit, in conjunction with the increase in poverty, are the largest challenges to reduce homelessness.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Significant expansion of scattered site housing resources is needed at all levels, including basic shelter, transitional housing, permanent supportive housing, and affordable housing.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 </a:t>
            </a:r>
          </a:p>
          <a:p>
            <a:pPr lvl="1"/>
            <a:r>
              <a:rPr lang="en-US" sz="1200" b="0" i="0" u="none" strike="noStrike" kern="1200" baseline="0" dirty="0">
                <a:solidFill>
                  <a:schemeClr val="tx1"/>
                </a:solidFill>
                <a:latin typeface="+mn-lt"/>
                <a:ea typeface="+mn-ea"/>
                <a:cs typeface="+mn-cs"/>
              </a:rPr>
              <a:t>Expand all levels of housing within the tiered service delivery </a:t>
            </a:r>
            <a:r>
              <a:rPr lang="en-US" sz="1200" b="0" i="0" u="none" strike="noStrike" kern="1200" baseline="0" dirty="0" err="1">
                <a:solidFill>
                  <a:schemeClr val="tx1"/>
                </a:solidFill>
                <a:latin typeface="+mn-lt"/>
                <a:ea typeface="+mn-ea"/>
                <a:cs typeface="+mn-cs"/>
              </a:rPr>
              <a:t>system.Emergency</a:t>
            </a:r>
            <a:r>
              <a:rPr lang="en-US" sz="1200" b="0" i="0" u="none" strike="noStrike" kern="1200" baseline="0" dirty="0">
                <a:solidFill>
                  <a:schemeClr val="tx1"/>
                </a:solidFill>
                <a:latin typeface="+mn-lt"/>
                <a:ea typeface="+mn-ea"/>
                <a:cs typeface="+mn-cs"/>
              </a:rPr>
              <a:t> shelter</a:t>
            </a:r>
          </a:p>
          <a:p>
            <a:pPr lvl="1"/>
            <a:r>
              <a:rPr lang="en-US" sz="1200" b="0" i="0" u="none" strike="noStrike" kern="1200" baseline="0" dirty="0">
                <a:solidFill>
                  <a:schemeClr val="tx1"/>
                </a:solidFill>
                <a:latin typeface="+mn-lt"/>
                <a:ea typeface="+mn-ea"/>
                <a:cs typeface="+mn-cs"/>
              </a:rPr>
              <a:t>Bridge housing</a:t>
            </a:r>
          </a:p>
          <a:p>
            <a:pPr lvl="1"/>
            <a:r>
              <a:rPr lang="en-US" sz="1200" b="0" i="0" u="none" strike="noStrike" kern="1200" baseline="0" dirty="0">
                <a:solidFill>
                  <a:schemeClr val="tx1"/>
                </a:solidFill>
                <a:latin typeface="+mn-lt"/>
                <a:ea typeface="+mn-ea"/>
                <a:cs typeface="+mn-cs"/>
              </a:rPr>
              <a:t>Transitional housing</a:t>
            </a:r>
          </a:p>
          <a:p>
            <a:pPr lvl="1"/>
            <a:r>
              <a:rPr lang="en-US" sz="1200" b="0" i="0" u="none" strike="noStrike" kern="1200" baseline="0" dirty="0">
                <a:solidFill>
                  <a:schemeClr val="tx1"/>
                </a:solidFill>
                <a:latin typeface="+mn-lt"/>
                <a:ea typeface="+mn-ea"/>
                <a:cs typeface="+mn-cs"/>
              </a:rPr>
              <a:t>Rapid-rehousing </a:t>
            </a:r>
          </a:p>
          <a:p>
            <a:pPr lvl="1"/>
            <a:r>
              <a:rPr lang="en-US" sz="1200" b="0" i="0" u="none" strike="noStrike" kern="1200" baseline="0" dirty="0">
                <a:solidFill>
                  <a:schemeClr val="tx1"/>
                </a:solidFill>
                <a:latin typeface="+mn-lt"/>
                <a:ea typeface="+mn-ea"/>
                <a:cs typeface="+mn-cs"/>
              </a:rPr>
              <a:t>Permanent supportive housing</a:t>
            </a:r>
          </a:p>
          <a:p>
            <a:pPr lvl="1"/>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Create incentives to retain and increase participation by property owners to become landlords to serve the homeless population, including master leasing.</a:t>
            </a:r>
          </a:p>
          <a:p>
            <a:r>
              <a:rPr lang="en-US" sz="1200" b="0" i="0" u="none" strike="noStrike" kern="1200" baseline="0" dirty="0">
                <a:solidFill>
                  <a:schemeClr val="tx1"/>
                </a:solidFill>
                <a:latin typeface="+mn-lt"/>
                <a:ea typeface="+mn-ea"/>
                <a:cs typeface="+mn-cs"/>
              </a:rPr>
              <a:t>Purchase vacant multi-unit properties in the region to establish additional non-congregate housing opportunities. </a:t>
            </a:r>
          </a:p>
          <a:p>
            <a:r>
              <a:rPr lang="en-US" sz="1200" b="0" i="0" u="none" strike="noStrike" kern="1200" baseline="0" dirty="0">
                <a:solidFill>
                  <a:schemeClr val="tx1"/>
                </a:solidFill>
                <a:latin typeface="+mn-lt"/>
                <a:ea typeface="+mn-ea"/>
                <a:cs typeface="+mn-cs"/>
              </a:rPr>
              <a:t>Expand affordable housing partnerships to increase capacity. </a:t>
            </a:r>
          </a:p>
          <a:p>
            <a:r>
              <a:rPr lang="en-US" sz="1200" b="0" i="0" u="none" strike="noStrike" kern="1200" baseline="0" dirty="0">
                <a:solidFill>
                  <a:schemeClr val="tx1"/>
                </a:solidFill>
                <a:latin typeface="+mn-lt"/>
                <a:ea typeface="+mn-ea"/>
                <a:cs typeface="+mn-cs"/>
              </a:rPr>
              <a:t>Increase shallow subsidies and housing vouchers to provide financial rental assistance for the very low-income population.</a:t>
            </a:r>
          </a:p>
          <a:p>
            <a:r>
              <a:rPr lang="en-US" sz="1200" b="0" i="0" u="none" strike="noStrike" kern="1200" baseline="0" dirty="0">
                <a:solidFill>
                  <a:schemeClr val="tx1"/>
                </a:solidFill>
                <a:latin typeface="+mn-lt"/>
                <a:ea typeface="+mn-ea"/>
                <a:cs typeface="+mn-cs"/>
              </a:rPr>
              <a:t>Expand case managers to locate clients and expedite placement.</a:t>
            </a:r>
          </a:p>
          <a:p>
            <a:r>
              <a:rPr lang="en-US" sz="1200" b="0" i="0" u="none" strike="noStrike" kern="1200" baseline="0" dirty="0">
                <a:solidFill>
                  <a:schemeClr val="tx1"/>
                </a:solidFill>
                <a:latin typeface="+mn-lt"/>
                <a:ea typeface="+mn-ea"/>
                <a:cs typeface="+mn-cs"/>
              </a:rPr>
              <a:t>Maintain affordability for housing through HUD and jurisdictional-sponsored programming to avoid a reduction in existing affordable housing inventory.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BEHAVIORAL HEALTH SERVICES / ICM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Access to behavioral health services and intensive case management are needed to successfully manage outcomes. Southern Nevada has a significant gap in both the availability of behavioral health services and intensive case managers to assist with high-need clients. Earlier behavioral health intervention can prevent more costly and acute service needs.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Though the behavioral health needs in the State are well known, they are particularly pronounced in Southern Nevada. In fact, the Department of Health and Human Services presented information to the Working Group that in 2019, a total of $244 million or 79.9% of the $306 million of all Medicaid Behavioral Health expenditures were spent in Southern Nevada.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Maximize Medicaid reimbursement rates to attract more behavioral health professionals to Nevada.</a:t>
            </a:r>
          </a:p>
          <a:p>
            <a:r>
              <a:rPr lang="en-US" sz="1200" b="0" i="0" u="none" strike="noStrike" kern="1200" baseline="0" dirty="0">
                <a:solidFill>
                  <a:schemeClr val="tx1"/>
                </a:solidFill>
                <a:latin typeface="+mn-lt"/>
                <a:ea typeface="+mn-ea"/>
                <a:cs typeface="+mn-cs"/>
              </a:rPr>
              <a:t>Expand access and opportunities for behavioral health care and substance abuse treatment.</a:t>
            </a:r>
          </a:p>
          <a:p>
            <a:r>
              <a:rPr lang="en-US" sz="1200" b="0" i="0" u="none" strike="noStrike" kern="1200" baseline="0" dirty="0">
                <a:solidFill>
                  <a:schemeClr val="tx1"/>
                </a:solidFill>
                <a:latin typeface="+mn-lt"/>
                <a:ea typeface="+mn-ea"/>
                <a:cs typeface="+mn-cs"/>
              </a:rPr>
              <a:t>Consider a pilot program in partnership with the State and managed care organizations to provide for continued enrollment in managed care for targeted populations to maintain continuity of care.</a:t>
            </a:r>
          </a:p>
          <a:p>
            <a:r>
              <a:rPr lang="en-US" sz="1200" b="0" i="0" u="none" strike="noStrike" kern="1200" baseline="0" dirty="0">
                <a:solidFill>
                  <a:schemeClr val="tx1"/>
                </a:solidFill>
                <a:latin typeface="+mn-lt"/>
                <a:ea typeface="+mn-ea"/>
                <a:cs typeface="+mn-cs"/>
              </a:rPr>
              <a:t>Maximize state and federal reimbursement programming to support behavioral and medical case management (e.g., targeted case management, billing under a government agency for an increased rate as a Medicaid provider).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7</a:t>
            </a:fld>
            <a:endParaRPr lang="en-US"/>
          </a:p>
        </p:txBody>
      </p:sp>
    </p:spTree>
    <p:extLst>
      <p:ext uri="{BB962C8B-B14F-4D97-AF65-F5344CB8AC3E}">
        <p14:creationId xmlns:p14="http://schemas.microsoft.com/office/powerpoint/2010/main" val="664235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COORDINATION OF DATA</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Nevada Continuum of Care (</a:t>
            </a:r>
            <a:r>
              <a:rPr lang="en-US" sz="1200" b="0" i="0" u="none" strike="noStrike" kern="1200" baseline="0" dirty="0" err="1">
                <a:solidFill>
                  <a:schemeClr val="tx1"/>
                </a:solidFill>
                <a:latin typeface="+mn-lt"/>
                <a:ea typeface="+mn-ea"/>
                <a:cs typeface="+mn-cs"/>
              </a:rPr>
              <a:t>SNCoC</a:t>
            </a:r>
            <a:r>
              <a:rPr lang="en-US" sz="1200" b="0" i="0" u="none" strike="noStrike" kern="1200" baseline="0" dirty="0">
                <a:solidFill>
                  <a:schemeClr val="tx1"/>
                </a:solidFill>
                <a:latin typeface="+mn-lt"/>
                <a:ea typeface="+mn-ea"/>
                <a:cs typeface="+mn-cs"/>
              </a:rPr>
              <a:t>) is responsible for the oversight of the system which complies with HUD’s data collection, management, and reporting standards across the spectrum of providers and entities delivering homeless services.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Increase integration of local, state, and federal data to maximize service delivery and assistance.</a:t>
            </a:r>
          </a:p>
          <a:p>
            <a:r>
              <a:rPr lang="en-US" sz="1200" b="0" i="0" u="none" strike="noStrike" kern="1200" baseline="0" dirty="0">
                <a:solidFill>
                  <a:schemeClr val="tx1"/>
                </a:solidFill>
                <a:latin typeface="+mn-lt"/>
                <a:ea typeface="+mn-ea"/>
                <a:cs typeface="+mn-cs"/>
              </a:rPr>
              <a:t>Upgrade HMIS or implement a similar system to expand and improve functionality to track more complete data. Issues with the current system include, delays during busy client service periods and the inability perform uploads with files from outside of the system. </a:t>
            </a:r>
          </a:p>
          <a:p>
            <a:r>
              <a:rPr lang="en-US" sz="1200" b="0" i="0" u="none" strike="noStrike" kern="1200" baseline="0" dirty="0">
                <a:solidFill>
                  <a:schemeClr val="tx1"/>
                </a:solidFill>
                <a:latin typeface="+mn-lt"/>
                <a:ea typeface="+mn-ea"/>
                <a:cs typeface="+mn-cs"/>
              </a:rPr>
              <a:t>Expand HMIS to encourage more consistent use of the program, including standardized intake training, across all organizations that utilize the system, such as hospitals, correctional facilities, and homeless service providers.</a:t>
            </a:r>
          </a:p>
          <a:p>
            <a:r>
              <a:rPr lang="en-US" sz="1200" b="0" i="0" u="none" strike="noStrike" kern="1200" baseline="0" dirty="0">
                <a:solidFill>
                  <a:schemeClr val="tx1"/>
                </a:solidFill>
                <a:latin typeface="+mn-lt"/>
                <a:ea typeface="+mn-ea"/>
                <a:cs typeface="+mn-cs"/>
              </a:rPr>
              <a:t>Expand access to all service providers and other partners who work with the homeless, such as law enforcement.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PREVENTION / INTERVENTION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Prevention services allow individuals to access housing and other services in a centralized coordinated manner earlier than they may have been able to absent those interventions. Prevention and intervention prevent individuals from falling through the cracks requiring more expensive and intense interventions down the road, i.e., through the criminal justice system or emergency rooms.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Fund diversion programs for one-time needs, such as a security deposit, to prevent individuals from entering the system. </a:t>
            </a:r>
          </a:p>
          <a:p>
            <a:r>
              <a:rPr lang="en-US" sz="1200" b="0" i="0" u="none" strike="noStrike" kern="1200" baseline="0" dirty="0">
                <a:solidFill>
                  <a:schemeClr val="tx1"/>
                </a:solidFill>
                <a:latin typeface="+mn-lt"/>
                <a:ea typeface="+mn-ea"/>
                <a:cs typeface="+mn-cs"/>
              </a:rPr>
              <a:t>Create “Housing Navigators” for landlord engagement and retention to prevent eviction.</a:t>
            </a:r>
          </a:p>
          <a:p>
            <a:r>
              <a:rPr lang="en-US" sz="1200" b="0" i="0" u="none" strike="noStrike" kern="1200" baseline="0" dirty="0">
                <a:solidFill>
                  <a:schemeClr val="tx1"/>
                </a:solidFill>
                <a:latin typeface="+mn-lt"/>
                <a:ea typeface="+mn-ea"/>
                <a:cs typeface="+mn-cs"/>
              </a:rPr>
              <a:t>Develop resource centers throughout Southern Nevada, including mobile outreach service centers throughout Southern Nevada to provide increased resource and service delivery.</a:t>
            </a:r>
          </a:p>
          <a:p>
            <a:r>
              <a:rPr lang="en-US" sz="1200" b="0" i="0" u="none" strike="noStrike" kern="1200" baseline="0" dirty="0">
                <a:solidFill>
                  <a:schemeClr val="tx1"/>
                </a:solidFill>
                <a:latin typeface="+mn-lt"/>
                <a:ea typeface="+mn-ea"/>
                <a:cs typeface="+mn-cs"/>
              </a:rPr>
              <a:t>Expand rental assistance, basic needs, and emergency assistance to prevent homelessness given current COVID-19 impacts over next 12-24 months.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AFFORDABLE HOUSING DEVELOPMENT INCENTIVES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Given the significant need for affordable housing inventory within the region, jurisdictions can provide a variety of incentives to developers to encourage the building of affordable housing units and other projects that meet community needs, provided changes to NRS are made to support certain incentives.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Utilize all public and private funding options to support flexible alternatives for the building and rehabilitation of affordable properties.</a:t>
            </a:r>
          </a:p>
          <a:p>
            <a:r>
              <a:rPr lang="en-US" sz="1200" b="0" i="0" u="none" strike="noStrike" kern="1200" baseline="0" dirty="0">
                <a:solidFill>
                  <a:schemeClr val="tx1"/>
                </a:solidFill>
                <a:latin typeface="+mn-lt"/>
                <a:ea typeface="+mn-ea"/>
                <a:cs typeface="+mn-cs"/>
              </a:rPr>
              <a:t>•Legislature to evaluate barriers to NRS to allow municipalities to not only establish but also finance housing/community land trusts to expand the number of affordable housing units, through development in-lieu and impact fees, land donations, and other financing methods.</a:t>
            </a:r>
          </a:p>
          <a:p>
            <a:r>
              <a:rPr lang="en-US" sz="1200" b="0" i="0" u="none" strike="noStrike" kern="1200" baseline="0" dirty="0">
                <a:solidFill>
                  <a:schemeClr val="tx1"/>
                </a:solidFill>
                <a:latin typeface="+mn-lt"/>
                <a:ea typeface="+mn-ea"/>
                <a:cs typeface="+mn-cs"/>
              </a:rPr>
              <a:t>•Jurisdictions should consider expediting permitting process and consider fee reductions for permits.</a:t>
            </a:r>
          </a:p>
          <a:p>
            <a:r>
              <a:rPr lang="en-US" sz="1200" b="0" i="0" u="none" strike="noStrike" kern="1200" baseline="0" dirty="0">
                <a:solidFill>
                  <a:schemeClr val="tx1"/>
                </a:solidFill>
                <a:latin typeface="+mn-lt"/>
                <a:ea typeface="+mn-ea"/>
                <a:cs typeface="+mn-cs"/>
              </a:rPr>
              <a:t>•Investment partnership to fill the gap traditionally filled by HUD and tax credit programs.</a:t>
            </a:r>
          </a:p>
          <a:p>
            <a:r>
              <a:rPr lang="en-US" sz="1200" b="0" i="0" u="none" strike="noStrike" kern="1200" baseline="0" dirty="0">
                <a:solidFill>
                  <a:schemeClr val="tx1"/>
                </a:solidFill>
                <a:latin typeface="+mn-lt"/>
                <a:ea typeface="+mn-ea"/>
                <a:cs typeface="+mn-cs"/>
              </a:rPr>
              <a:t>•Legislature to evaluate change in NRS that would allow municipalities to offer tax breaks or incentives to developers of new low-income housing units. </a:t>
            </a:r>
          </a:p>
          <a:p>
            <a:r>
              <a:rPr lang="en-US" sz="1200" b="0" i="0" u="none" strike="noStrike" kern="1200" baseline="0" dirty="0">
                <a:solidFill>
                  <a:schemeClr val="tx1"/>
                </a:solidFill>
                <a:latin typeface="+mn-lt"/>
                <a:ea typeface="+mn-ea"/>
                <a:cs typeface="+mn-cs"/>
              </a:rPr>
              <a:t>•Legislature to evaluate change in NRS that would allow municipalities to offer property owners tax breaks for providing very-low and low-income units to the region for emergency housing.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8</a:t>
            </a:fld>
            <a:endParaRPr lang="en-US"/>
          </a:p>
        </p:txBody>
      </p:sp>
    </p:spTree>
    <p:extLst>
      <p:ext uri="{BB962C8B-B14F-4D97-AF65-F5344CB8AC3E}">
        <p14:creationId xmlns:p14="http://schemas.microsoft.com/office/powerpoint/2010/main" val="3035948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REGIONAL OVERSIGHT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effectively address homelessness, a regional oversight body with decision making ability comprised of public and private entities is necessary to plan and oversee regional efforts, measure outcomes and efficiently maximize funding.</a:t>
            </a:r>
          </a:p>
          <a:p>
            <a:r>
              <a:rPr lang="en-US" sz="1200" b="0" i="0" u="none" strike="noStrike" kern="1200" baseline="0" dirty="0">
                <a:solidFill>
                  <a:schemeClr val="tx1"/>
                </a:solidFill>
                <a:latin typeface="+mn-lt"/>
                <a:ea typeface="+mn-ea"/>
                <a:cs typeface="+mn-cs"/>
              </a:rPr>
              <a:t>Recommendations: </a:t>
            </a:r>
          </a:p>
          <a:p>
            <a:r>
              <a:rPr lang="en-US" sz="1200" b="0" i="0" u="none" strike="noStrike" kern="1200" baseline="0" dirty="0">
                <a:solidFill>
                  <a:schemeClr val="tx1"/>
                </a:solidFill>
                <a:latin typeface="+mn-lt"/>
                <a:ea typeface="+mn-ea"/>
                <a:cs typeface="+mn-cs"/>
              </a:rPr>
              <a:t>Establish a Regional Homeless Coordinator to oversee a newly established regional oversight body to consist of local governments, service providers, and private sector entities. </a:t>
            </a:r>
          </a:p>
          <a:p>
            <a:r>
              <a:rPr lang="en-US" sz="1200" b="0" i="0" u="none" strike="noStrike" kern="1200" baseline="0" dirty="0">
                <a:solidFill>
                  <a:schemeClr val="tx1"/>
                </a:solidFill>
                <a:latin typeface="+mn-lt"/>
                <a:ea typeface="+mn-ea"/>
                <a:cs typeface="+mn-cs"/>
              </a:rPr>
              <a:t>The body will strategically coordinate, plan and implement programming and efforts to reduce homelessness and maximize collaborative solutions and funding through public private partnerships in the region. </a:t>
            </a:r>
          </a:p>
          <a:p>
            <a:r>
              <a:rPr lang="en-US" sz="1200" b="0" i="0" u="none" strike="noStrike" kern="1200" baseline="0" dirty="0">
                <a:solidFill>
                  <a:schemeClr val="tx1"/>
                </a:solidFill>
                <a:latin typeface="+mn-lt"/>
                <a:ea typeface="+mn-ea"/>
                <a:cs typeface="+mn-cs"/>
              </a:rPr>
              <a:t>Leverage private partners to assist with solutions and create public-private partnerships.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HOUSING</a:t>
            </a:r>
          </a:p>
          <a:p>
            <a:r>
              <a:rPr lang="en-US" sz="1200" b="0" i="0" u="none" strike="noStrike" kern="1200" baseline="0" dirty="0">
                <a:solidFill>
                  <a:schemeClr val="tx1"/>
                </a:solidFill>
                <a:latin typeface="+mn-lt"/>
                <a:ea typeface="+mn-ea"/>
                <a:cs typeface="+mn-cs"/>
              </a:rPr>
              <a:t>The lack of housing is the single largest resource needed to reduce homelessness. Southern Nevada currently has an estimated shortage of low-income affordable housing of over 78,000 rental units. This deficit, in conjunction with the increase in poverty, are the largest challenges to reduce homelessness.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Significant expansion of scattered site housing resources is needed at all levels, including basic shelter, transitional housing, permanent supportive housing, and affordable housing.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 </a:t>
            </a:r>
          </a:p>
          <a:p>
            <a:pPr lvl="1"/>
            <a:r>
              <a:rPr lang="en-US" sz="1200" b="0" i="0" u="none" strike="noStrike" kern="1200" baseline="0" dirty="0">
                <a:solidFill>
                  <a:schemeClr val="tx1"/>
                </a:solidFill>
                <a:latin typeface="+mn-lt"/>
                <a:ea typeface="+mn-ea"/>
                <a:cs typeface="+mn-cs"/>
              </a:rPr>
              <a:t>Expand all levels of housing within the tiered service delivery </a:t>
            </a:r>
            <a:r>
              <a:rPr lang="en-US" sz="1200" b="0" i="0" u="none" strike="noStrike" kern="1200" baseline="0" dirty="0" err="1">
                <a:solidFill>
                  <a:schemeClr val="tx1"/>
                </a:solidFill>
                <a:latin typeface="+mn-lt"/>
                <a:ea typeface="+mn-ea"/>
                <a:cs typeface="+mn-cs"/>
              </a:rPr>
              <a:t>system.Emergency</a:t>
            </a:r>
            <a:r>
              <a:rPr lang="en-US" sz="1200" b="0" i="0" u="none" strike="noStrike" kern="1200" baseline="0" dirty="0">
                <a:solidFill>
                  <a:schemeClr val="tx1"/>
                </a:solidFill>
                <a:latin typeface="+mn-lt"/>
                <a:ea typeface="+mn-ea"/>
                <a:cs typeface="+mn-cs"/>
              </a:rPr>
              <a:t> shelter</a:t>
            </a:r>
          </a:p>
          <a:p>
            <a:pPr lvl="1"/>
            <a:r>
              <a:rPr lang="en-US" sz="1200" b="0" i="0" u="none" strike="noStrike" kern="1200" baseline="0" dirty="0">
                <a:solidFill>
                  <a:schemeClr val="tx1"/>
                </a:solidFill>
                <a:latin typeface="+mn-lt"/>
                <a:ea typeface="+mn-ea"/>
                <a:cs typeface="+mn-cs"/>
              </a:rPr>
              <a:t>Bridge housing</a:t>
            </a:r>
          </a:p>
          <a:p>
            <a:pPr lvl="1"/>
            <a:r>
              <a:rPr lang="en-US" sz="1200" b="0" i="0" u="none" strike="noStrike" kern="1200" baseline="0" dirty="0">
                <a:solidFill>
                  <a:schemeClr val="tx1"/>
                </a:solidFill>
                <a:latin typeface="+mn-lt"/>
                <a:ea typeface="+mn-ea"/>
                <a:cs typeface="+mn-cs"/>
              </a:rPr>
              <a:t>Transitional housing</a:t>
            </a:r>
          </a:p>
          <a:p>
            <a:pPr lvl="1"/>
            <a:r>
              <a:rPr lang="en-US" sz="1200" b="0" i="0" u="none" strike="noStrike" kern="1200" baseline="0" dirty="0">
                <a:solidFill>
                  <a:schemeClr val="tx1"/>
                </a:solidFill>
                <a:latin typeface="+mn-lt"/>
                <a:ea typeface="+mn-ea"/>
                <a:cs typeface="+mn-cs"/>
              </a:rPr>
              <a:t>Rapid-rehousing </a:t>
            </a:r>
          </a:p>
          <a:p>
            <a:pPr lvl="1"/>
            <a:r>
              <a:rPr lang="en-US" sz="1200" b="0" i="0" u="none" strike="noStrike" kern="1200" baseline="0" dirty="0">
                <a:solidFill>
                  <a:schemeClr val="tx1"/>
                </a:solidFill>
                <a:latin typeface="+mn-lt"/>
                <a:ea typeface="+mn-ea"/>
                <a:cs typeface="+mn-cs"/>
              </a:rPr>
              <a:t>Permanent supportive housing</a:t>
            </a:r>
          </a:p>
          <a:p>
            <a:pPr lvl="1"/>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Create incentives to retain and increase participation by property owners to become landlords to serve the homeless population, including master leasing.</a:t>
            </a:r>
          </a:p>
          <a:p>
            <a:r>
              <a:rPr lang="en-US" sz="1200" b="0" i="0" u="none" strike="noStrike" kern="1200" baseline="0" dirty="0">
                <a:solidFill>
                  <a:schemeClr val="tx1"/>
                </a:solidFill>
                <a:latin typeface="+mn-lt"/>
                <a:ea typeface="+mn-ea"/>
                <a:cs typeface="+mn-cs"/>
              </a:rPr>
              <a:t>Purchase vacant multi-unit properties in the region to establish additional non-congregate housing opportunities. </a:t>
            </a:r>
          </a:p>
          <a:p>
            <a:r>
              <a:rPr lang="en-US" sz="1200" b="0" i="0" u="none" strike="noStrike" kern="1200" baseline="0" dirty="0">
                <a:solidFill>
                  <a:schemeClr val="tx1"/>
                </a:solidFill>
                <a:latin typeface="+mn-lt"/>
                <a:ea typeface="+mn-ea"/>
                <a:cs typeface="+mn-cs"/>
              </a:rPr>
              <a:t>Expand affordable housing partnerships to increase capacity. </a:t>
            </a:r>
          </a:p>
          <a:p>
            <a:r>
              <a:rPr lang="en-US" sz="1200" b="0" i="0" u="none" strike="noStrike" kern="1200" baseline="0" dirty="0">
                <a:solidFill>
                  <a:schemeClr val="tx1"/>
                </a:solidFill>
                <a:latin typeface="+mn-lt"/>
                <a:ea typeface="+mn-ea"/>
                <a:cs typeface="+mn-cs"/>
              </a:rPr>
              <a:t>Increase shallow subsidies and housing vouchers to provide financial rental assistance for the very low-income population.</a:t>
            </a:r>
          </a:p>
          <a:p>
            <a:r>
              <a:rPr lang="en-US" sz="1200" b="0" i="0" u="none" strike="noStrike" kern="1200" baseline="0" dirty="0">
                <a:solidFill>
                  <a:schemeClr val="tx1"/>
                </a:solidFill>
                <a:latin typeface="+mn-lt"/>
                <a:ea typeface="+mn-ea"/>
                <a:cs typeface="+mn-cs"/>
              </a:rPr>
              <a:t>Expand case managers to locate clients and expedite placement.</a:t>
            </a:r>
          </a:p>
          <a:p>
            <a:r>
              <a:rPr lang="en-US" sz="1200" b="0" i="0" u="none" strike="noStrike" kern="1200" baseline="0" dirty="0">
                <a:solidFill>
                  <a:schemeClr val="tx1"/>
                </a:solidFill>
                <a:latin typeface="+mn-lt"/>
                <a:ea typeface="+mn-ea"/>
                <a:cs typeface="+mn-cs"/>
              </a:rPr>
              <a:t>Maintain affordability for housing through HUD and jurisdictional-sponsored programming to avoid a reduction in existing affordable housing inventory.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BEHAVIORAL HEALTH SERVICES / ICM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Access to behavioral health services and intensive case management are needed to successfully manage outcomes. Southern Nevada has a significant gap in both the availability of behavioral health services and intensive case managers to assist with high-need clients. Earlier behavioral health intervention can prevent more costly and acute service needs.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Though the behavioral health needs in the State are well known, they are particularly pronounced in Southern Nevada. In fact, the Department of Health and Human Services presented information to the Working Group that in 2019, a total of $244 million or 79.9% of the $306 million of all Medicaid Behavioral Health expenditures were spent in Southern Nevada.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Maximize Medicaid reimbursement rates to attract more behavioral health professionals to Nevada.</a:t>
            </a:r>
          </a:p>
          <a:p>
            <a:r>
              <a:rPr lang="en-US" sz="1200" b="0" i="0" u="none" strike="noStrike" kern="1200" baseline="0" dirty="0">
                <a:solidFill>
                  <a:schemeClr val="tx1"/>
                </a:solidFill>
                <a:latin typeface="+mn-lt"/>
                <a:ea typeface="+mn-ea"/>
                <a:cs typeface="+mn-cs"/>
              </a:rPr>
              <a:t>Expand access and opportunities for behavioral health care and substance abuse treatment.</a:t>
            </a:r>
          </a:p>
          <a:p>
            <a:r>
              <a:rPr lang="en-US" sz="1200" b="0" i="0" u="none" strike="noStrike" kern="1200" baseline="0" dirty="0">
                <a:solidFill>
                  <a:schemeClr val="tx1"/>
                </a:solidFill>
                <a:latin typeface="+mn-lt"/>
                <a:ea typeface="+mn-ea"/>
                <a:cs typeface="+mn-cs"/>
              </a:rPr>
              <a:t>Consider a pilot program in partnership with the State and managed care organizations to provide for continued enrollment in managed care for targeted populations to maintain continuity of care.</a:t>
            </a:r>
          </a:p>
          <a:p>
            <a:r>
              <a:rPr lang="en-US" sz="1200" b="0" i="0" u="none" strike="noStrike" kern="1200" baseline="0" dirty="0">
                <a:solidFill>
                  <a:schemeClr val="tx1"/>
                </a:solidFill>
                <a:latin typeface="+mn-lt"/>
                <a:ea typeface="+mn-ea"/>
                <a:cs typeface="+mn-cs"/>
              </a:rPr>
              <a:t>Maximize state and federal reimbursement programming to support behavioral and medical case management (e.g., targeted case management, billing under a government agency for an increased rate as a Medicaid provider).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9</a:t>
            </a:fld>
            <a:endParaRPr lang="en-US"/>
          </a:p>
        </p:txBody>
      </p:sp>
    </p:spTree>
    <p:extLst>
      <p:ext uri="{BB962C8B-B14F-4D97-AF65-F5344CB8AC3E}">
        <p14:creationId xmlns:p14="http://schemas.microsoft.com/office/powerpoint/2010/main" val="270979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REGIONAL OVERSIGHT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effectively address homelessness, a regional oversight body with decision making ability comprised of public and private entities is necessary to plan and oversee regional efforts, measure outcomes and efficiently maximize funding.</a:t>
            </a:r>
          </a:p>
          <a:p>
            <a:r>
              <a:rPr lang="en-US" sz="1200" b="0" i="0" u="none" strike="noStrike" kern="1200" baseline="0" dirty="0">
                <a:solidFill>
                  <a:schemeClr val="tx1"/>
                </a:solidFill>
                <a:latin typeface="+mn-lt"/>
                <a:ea typeface="+mn-ea"/>
                <a:cs typeface="+mn-cs"/>
              </a:rPr>
              <a:t>Recommendations: </a:t>
            </a:r>
          </a:p>
          <a:p>
            <a:r>
              <a:rPr lang="en-US" sz="1200" b="0" i="0" u="none" strike="noStrike" kern="1200" baseline="0" dirty="0">
                <a:solidFill>
                  <a:schemeClr val="tx1"/>
                </a:solidFill>
                <a:latin typeface="+mn-lt"/>
                <a:ea typeface="+mn-ea"/>
                <a:cs typeface="+mn-cs"/>
              </a:rPr>
              <a:t>Establish a Regional Homeless Coordinator to oversee a newly established regional oversight body to consist of local governments, service providers, and private sector entities. </a:t>
            </a:r>
          </a:p>
          <a:p>
            <a:r>
              <a:rPr lang="en-US" sz="1200" b="0" i="0" u="none" strike="noStrike" kern="1200" baseline="0" dirty="0">
                <a:solidFill>
                  <a:schemeClr val="tx1"/>
                </a:solidFill>
                <a:latin typeface="+mn-lt"/>
                <a:ea typeface="+mn-ea"/>
                <a:cs typeface="+mn-cs"/>
              </a:rPr>
              <a:t>The body will strategically coordinate, plan and implement programming and efforts to reduce homelessness and maximize collaborative solutions and funding through public private partnerships in the region. </a:t>
            </a:r>
          </a:p>
          <a:p>
            <a:r>
              <a:rPr lang="en-US" sz="1200" b="0" i="0" u="none" strike="noStrike" kern="1200" baseline="0" dirty="0">
                <a:solidFill>
                  <a:schemeClr val="tx1"/>
                </a:solidFill>
                <a:latin typeface="+mn-lt"/>
                <a:ea typeface="+mn-ea"/>
                <a:cs typeface="+mn-cs"/>
              </a:rPr>
              <a:t>Leverage private partners to assist with solutions and create public-private partnerships.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HOUSING</a:t>
            </a:r>
          </a:p>
          <a:p>
            <a:r>
              <a:rPr lang="en-US" sz="1200" b="0" i="0" u="none" strike="noStrike" kern="1200" baseline="0" dirty="0">
                <a:solidFill>
                  <a:schemeClr val="tx1"/>
                </a:solidFill>
                <a:latin typeface="+mn-lt"/>
                <a:ea typeface="+mn-ea"/>
                <a:cs typeface="+mn-cs"/>
              </a:rPr>
              <a:t>The lack of housing is the single largest resource needed to reduce homelessness. Southern Nevada currently has an estimated shortage of low-income affordable housing of over 78,000 rental units. This deficit, in conjunction with the increase in poverty, are the largest challenges to reduce homelessness.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Significant expansion of scattered site housing resources is needed at all levels, including basic shelter, transitional housing, permanent supportive housing, and affordable housing.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 </a:t>
            </a:r>
          </a:p>
          <a:p>
            <a:pPr lvl="1"/>
            <a:r>
              <a:rPr lang="en-US" sz="1200" b="0" i="0" u="none" strike="noStrike" kern="1200" baseline="0" dirty="0">
                <a:solidFill>
                  <a:schemeClr val="tx1"/>
                </a:solidFill>
                <a:latin typeface="+mn-lt"/>
                <a:ea typeface="+mn-ea"/>
                <a:cs typeface="+mn-cs"/>
              </a:rPr>
              <a:t>Expand all levels of housing within the tiered service delivery </a:t>
            </a:r>
            <a:r>
              <a:rPr lang="en-US" sz="1200" b="0" i="0" u="none" strike="noStrike" kern="1200" baseline="0" dirty="0" err="1">
                <a:solidFill>
                  <a:schemeClr val="tx1"/>
                </a:solidFill>
                <a:latin typeface="+mn-lt"/>
                <a:ea typeface="+mn-ea"/>
                <a:cs typeface="+mn-cs"/>
              </a:rPr>
              <a:t>system.Emergency</a:t>
            </a:r>
            <a:r>
              <a:rPr lang="en-US" sz="1200" b="0" i="0" u="none" strike="noStrike" kern="1200" baseline="0" dirty="0">
                <a:solidFill>
                  <a:schemeClr val="tx1"/>
                </a:solidFill>
                <a:latin typeface="+mn-lt"/>
                <a:ea typeface="+mn-ea"/>
                <a:cs typeface="+mn-cs"/>
              </a:rPr>
              <a:t> shelter</a:t>
            </a:r>
          </a:p>
          <a:p>
            <a:pPr lvl="1"/>
            <a:r>
              <a:rPr lang="en-US" sz="1200" b="0" i="0" u="none" strike="noStrike" kern="1200" baseline="0" dirty="0">
                <a:solidFill>
                  <a:schemeClr val="tx1"/>
                </a:solidFill>
                <a:latin typeface="+mn-lt"/>
                <a:ea typeface="+mn-ea"/>
                <a:cs typeface="+mn-cs"/>
              </a:rPr>
              <a:t>Bridge housing</a:t>
            </a:r>
          </a:p>
          <a:p>
            <a:pPr lvl="1"/>
            <a:r>
              <a:rPr lang="en-US" sz="1200" b="0" i="0" u="none" strike="noStrike" kern="1200" baseline="0" dirty="0">
                <a:solidFill>
                  <a:schemeClr val="tx1"/>
                </a:solidFill>
                <a:latin typeface="+mn-lt"/>
                <a:ea typeface="+mn-ea"/>
                <a:cs typeface="+mn-cs"/>
              </a:rPr>
              <a:t>Transitional housing</a:t>
            </a:r>
          </a:p>
          <a:p>
            <a:pPr lvl="1"/>
            <a:r>
              <a:rPr lang="en-US" sz="1200" b="0" i="0" u="none" strike="noStrike" kern="1200" baseline="0" dirty="0">
                <a:solidFill>
                  <a:schemeClr val="tx1"/>
                </a:solidFill>
                <a:latin typeface="+mn-lt"/>
                <a:ea typeface="+mn-ea"/>
                <a:cs typeface="+mn-cs"/>
              </a:rPr>
              <a:t>Rapid-rehousing </a:t>
            </a:r>
          </a:p>
          <a:p>
            <a:pPr lvl="1"/>
            <a:r>
              <a:rPr lang="en-US" sz="1200" b="0" i="0" u="none" strike="noStrike" kern="1200" baseline="0" dirty="0">
                <a:solidFill>
                  <a:schemeClr val="tx1"/>
                </a:solidFill>
                <a:latin typeface="+mn-lt"/>
                <a:ea typeface="+mn-ea"/>
                <a:cs typeface="+mn-cs"/>
              </a:rPr>
              <a:t>Permanent supportive housing</a:t>
            </a:r>
          </a:p>
          <a:p>
            <a:pPr lvl="1"/>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Create incentives to retain and increase participation by property owners to become landlords to serve the homeless population, including master leasing.</a:t>
            </a:r>
          </a:p>
          <a:p>
            <a:r>
              <a:rPr lang="en-US" sz="1200" b="0" i="0" u="none" strike="noStrike" kern="1200" baseline="0" dirty="0">
                <a:solidFill>
                  <a:schemeClr val="tx1"/>
                </a:solidFill>
                <a:latin typeface="+mn-lt"/>
                <a:ea typeface="+mn-ea"/>
                <a:cs typeface="+mn-cs"/>
              </a:rPr>
              <a:t>Purchase vacant multi-unit properties in the region to establish additional non-congregate housing opportunities. </a:t>
            </a:r>
          </a:p>
          <a:p>
            <a:r>
              <a:rPr lang="en-US" sz="1200" b="0" i="0" u="none" strike="noStrike" kern="1200" baseline="0" dirty="0">
                <a:solidFill>
                  <a:schemeClr val="tx1"/>
                </a:solidFill>
                <a:latin typeface="+mn-lt"/>
                <a:ea typeface="+mn-ea"/>
                <a:cs typeface="+mn-cs"/>
              </a:rPr>
              <a:t>Expand affordable housing partnerships to increase capacity. </a:t>
            </a:r>
          </a:p>
          <a:p>
            <a:r>
              <a:rPr lang="en-US" sz="1200" b="0" i="0" u="none" strike="noStrike" kern="1200" baseline="0" dirty="0">
                <a:solidFill>
                  <a:schemeClr val="tx1"/>
                </a:solidFill>
                <a:latin typeface="+mn-lt"/>
                <a:ea typeface="+mn-ea"/>
                <a:cs typeface="+mn-cs"/>
              </a:rPr>
              <a:t>Increase shallow subsidies and housing vouchers to provide financial rental assistance for the very low-income population.</a:t>
            </a:r>
          </a:p>
          <a:p>
            <a:r>
              <a:rPr lang="en-US" sz="1200" b="0" i="0" u="none" strike="noStrike" kern="1200" baseline="0" dirty="0">
                <a:solidFill>
                  <a:schemeClr val="tx1"/>
                </a:solidFill>
                <a:latin typeface="+mn-lt"/>
                <a:ea typeface="+mn-ea"/>
                <a:cs typeface="+mn-cs"/>
              </a:rPr>
              <a:t>Expand case managers to locate clients and expedite placement.</a:t>
            </a:r>
          </a:p>
          <a:p>
            <a:r>
              <a:rPr lang="en-US" sz="1200" b="0" i="0" u="none" strike="noStrike" kern="1200" baseline="0" dirty="0">
                <a:solidFill>
                  <a:schemeClr val="tx1"/>
                </a:solidFill>
                <a:latin typeface="+mn-lt"/>
                <a:ea typeface="+mn-ea"/>
                <a:cs typeface="+mn-cs"/>
              </a:rPr>
              <a:t>Maintain affordability for housing through HUD and jurisdictional-sponsored programming to avoid a reduction in existing affordable housing inventory.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BEHAVIORAL HEALTH SERVICES / ICM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Access to behavioral health services and intensive case management are needed to successfully manage outcomes. Southern Nevada has a significant gap in both the availability of behavioral health services and intensive case managers to assist with high-need clients. Earlier behavioral health intervention can prevent more costly and acute service needs.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Though the behavioral health needs in the State are well known, they are particularly pronounced in Southern Nevada. In fact, the Department of Health and Human Services presented information to the Working Group that in 2019, a total of $244 million or 79.9% of the $306 million of all Medicaid Behavioral Health expenditures were spent in Southern Nevada.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Maximize Medicaid reimbursement rates to attract more behavioral health professionals to Nevada.</a:t>
            </a:r>
          </a:p>
          <a:p>
            <a:r>
              <a:rPr lang="en-US" sz="1200" b="0" i="0" u="none" strike="noStrike" kern="1200" baseline="0" dirty="0">
                <a:solidFill>
                  <a:schemeClr val="tx1"/>
                </a:solidFill>
                <a:latin typeface="+mn-lt"/>
                <a:ea typeface="+mn-ea"/>
                <a:cs typeface="+mn-cs"/>
              </a:rPr>
              <a:t>Expand access and opportunities for behavioral health care and substance abuse treatment.</a:t>
            </a:r>
          </a:p>
          <a:p>
            <a:r>
              <a:rPr lang="en-US" sz="1200" b="0" i="0" u="none" strike="noStrike" kern="1200" baseline="0" dirty="0">
                <a:solidFill>
                  <a:schemeClr val="tx1"/>
                </a:solidFill>
                <a:latin typeface="+mn-lt"/>
                <a:ea typeface="+mn-ea"/>
                <a:cs typeface="+mn-cs"/>
              </a:rPr>
              <a:t>Consider a pilot program in partnership with the State and managed care organizations to provide for continued enrollment in managed care for targeted populations to maintain continuity of care.</a:t>
            </a:r>
          </a:p>
          <a:p>
            <a:r>
              <a:rPr lang="en-US" sz="1200" b="0" i="0" u="none" strike="noStrike" kern="1200" baseline="0" dirty="0">
                <a:solidFill>
                  <a:schemeClr val="tx1"/>
                </a:solidFill>
                <a:latin typeface="+mn-lt"/>
                <a:ea typeface="+mn-ea"/>
                <a:cs typeface="+mn-cs"/>
              </a:rPr>
              <a:t>Maximize state and federal reimbursement programming to support behavioral and medical case management (e.g., targeted case management, billing under a government agency for an increased rate as a Medicaid provider).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10</a:t>
            </a:fld>
            <a:endParaRPr lang="en-US"/>
          </a:p>
        </p:txBody>
      </p:sp>
    </p:spTree>
    <p:extLst>
      <p:ext uri="{BB962C8B-B14F-4D97-AF65-F5344CB8AC3E}">
        <p14:creationId xmlns:p14="http://schemas.microsoft.com/office/powerpoint/2010/main" val="1182987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REGIONAL OVERSIGHT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effectively address homelessness, a regional oversight body with decision making ability comprised of public and private entities is necessary to plan and oversee regional efforts, measure outcomes and efficiently maximize funding.</a:t>
            </a:r>
          </a:p>
          <a:p>
            <a:r>
              <a:rPr lang="en-US" sz="1200" b="0" i="0" u="none" strike="noStrike" kern="1200" baseline="0" dirty="0">
                <a:solidFill>
                  <a:schemeClr val="tx1"/>
                </a:solidFill>
                <a:latin typeface="+mn-lt"/>
                <a:ea typeface="+mn-ea"/>
                <a:cs typeface="+mn-cs"/>
              </a:rPr>
              <a:t>Recommendations: </a:t>
            </a:r>
          </a:p>
          <a:p>
            <a:r>
              <a:rPr lang="en-US" sz="1200" b="0" i="0" u="none" strike="noStrike" kern="1200" baseline="0" dirty="0">
                <a:solidFill>
                  <a:schemeClr val="tx1"/>
                </a:solidFill>
                <a:latin typeface="+mn-lt"/>
                <a:ea typeface="+mn-ea"/>
                <a:cs typeface="+mn-cs"/>
              </a:rPr>
              <a:t>Establish a Regional Homeless Coordinator to oversee a newly established regional oversight body to consist of local governments, service providers, and private sector entities. </a:t>
            </a:r>
          </a:p>
          <a:p>
            <a:r>
              <a:rPr lang="en-US" sz="1200" b="0" i="0" u="none" strike="noStrike" kern="1200" baseline="0" dirty="0">
                <a:solidFill>
                  <a:schemeClr val="tx1"/>
                </a:solidFill>
                <a:latin typeface="+mn-lt"/>
                <a:ea typeface="+mn-ea"/>
                <a:cs typeface="+mn-cs"/>
              </a:rPr>
              <a:t>The body will strategically coordinate, plan and implement programming and efforts to reduce homelessness and maximize collaborative solutions and funding through public private partnerships in the region. </a:t>
            </a:r>
          </a:p>
          <a:p>
            <a:r>
              <a:rPr lang="en-US" sz="1200" b="0" i="0" u="none" strike="noStrike" kern="1200" baseline="0" dirty="0">
                <a:solidFill>
                  <a:schemeClr val="tx1"/>
                </a:solidFill>
                <a:latin typeface="+mn-lt"/>
                <a:ea typeface="+mn-ea"/>
                <a:cs typeface="+mn-cs"/>
              </a:rPr>
              <a:t>Leverage private partners to assist with solutions and create public-private partnerships.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HOUSING</a:t>
            </a:r>
          </a:p>
          <a:p>
            <a:r>
              <a:rPr lang="en-US" sz="1200" b="0" i="0" u="none" strike="noStrike" kern="1200" baseline="0" dirty="0">
                <a:solidFill>
                  <a:schemeClr val="tx1"/>
                </a:solidFill>
                <a:latin typeface="+mn-lt"/>
                <a:ea typeface="+mn-ea"/>
                <a:cs typeface="+mn-cs"/>
              </a:rPr>
              <a:t>The lack of housing is the single largest resource needed to reduce homelessness. Southern Nevada currently has an estimated shortage of low-income affordable housing of over 78,000 rental units. This deficit, in conjunction with the increase in poverty, are the largest challenges to reduce homelessness.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Significant expansion of scattered site housing resources is needed at all levels, including basic shelter, transitional housing, permanent supportive housing, and affordable housing.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 </a:t>
            </a:r>
          </a:p>
          <a:p>
            <a:pPr lvl="1"/>
            <a:r>
              <a:rPr lang="en-US" sz="1200" b="0" i="0" u="none" strike="noStrike" kern="1200" baseline="0" dirty="0">
                <a:solidFill>
                  <a:schemeClr val="tx1"/>
                </a:solidFill>
                <a:latin typeface="+mn-lt"/>
                <a:ea typeface="+mn-ea"/>
                <a:cs typeface="+mn-cs"/>
              </a:rPr>
              <a:t>Expand all levels of housing within the tiered service delivery </a:t>
            </a:r>
            <a:r>
              <a:rPr lang="en-US" sz="1200" b="0" i="0" u="none" strike="noStrike" kern="1200" baseline="0" dirty="0" err="1">
                <a:solidFill>
                  <a:schemeClr val="tx1"/>
                </a:solidFill>
                <a:latin typeface="+mn-lt"/>
                <a:ea typeface="+mn-ea"/>
                <a:cs typeface="+mn-cs"/>
              </a:rPr>
              <a:t>system.Emergency</a:t>
            </a:r>
            <a:r>
              <a:rPr lang="en-US" sz="1200" b="0" i="0" u="none" strike="noStrike" kern="1200" baseline="0" dirty="0">
                <a:solidFill>
                  <a:schemeClr val="tx1"/>
                </a:solidFill>
                <a:latin typeface="+mn-lt"/>
                <a:ea typeface="+mn-ea"/>
                <a:cs typeface="+mn-cs"/>
              </a:rPr>
              <a:t> shelter</a:t>
            </a:r>
          </a:p>
          <a:p>
            <a:pPr lvl="1"/>
            <a:r>
              <a:rPr lang="en-US" sz="1200" b="0" i="0" u="none" strike="noStrike" kern="1200" baseline="0" dirty="0">
                <a:solidFill>
                  <a:schemeClr val="tx1"/>
                </a:solidFill>
                <a:latin typeface="+mn-lt"/>
                <a:ea typeface="+mn-ea"/>
                <a:cs typeface="+mn-cs"/>
              </a:rPr>
              <a:t>Bridge housing</a:t>
            </a:r>
          </a:p>
          <a:p>
            <a:pPr lvl="1"/>
            <a:r>
              <a:rPr lang="en-US" sz="1200" b="0" i="0" u="none" strike="noStrike" kern="1200" baseline="0" dirty="0">
                <a:solidFill>
                  <a:schemeClr val="tx1"/>
                </a:solidFill>
                <a:latin typeface="+mn-lt"/>
                <a:ea typeface="+mn-ea"/>
                <a:cs typeface="+mn-cs"/>
              </a:rPr>
              <a:t>Transitional housing</a:t>
            </a:r>
          </a:p>
          <a:p>
            <a:pPr lvl="1"/>
            <a:r>
              <a:rPr lang="en-US" sz="1200" b="0" i="0" u="none" strike="noStrike" kern="1200" baseline="0" dirty="0">
                <a:solidFill>
                  <a:schemeClr val="tx1"/>
                </a:solidFill>
                <a:latin typeface="+mn-lt"/>
                <a:ea typeface="+mn-ea"/>
                <a:cs typeface="+mn-cs"/>
              </a:rPr>
              <a:t>Rapid-rehousing </a:t>
            </a:r>
          </a:p>
          <a:p>
            <a:pPr lvl="1"/>
            <a:r>
              <a:rPr lang="en-US" sz="1200" b="0" i="0" u="none" strike="noStrike" kern="1200" baseline="0" dirty="0">
                <a:solidFill>
                  <a:schemeClr val="tx1"/>
                </a:solidFill>
                <a:latin typeface="+mn-lt"/>
                <a:ea typeface="+mn-ea"/>
                <a:cs typeface="+mn-cs"/>
              </a:rPr>
              <a:t>Permanent supportive housing</a:t>
            </a:r>
          </a:p>
          <a:p>
            <a:pPr lvl="1"/>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Create incentives to retain and increase participation by property owners to become landlords to serve the homeless population, including master leasing.</a:t>
            </a:r>
          </a:p>
          <a:p>
            <a:r>
              <a:rPr lang="en-US" sz="1200" b="0" i="0" u="none" strike="noStrike" kern="1200" baseline="0" dirty="0">
                <a:solidFill>
                  <a:schemeClr val="tx1"/>
                </a:solidFill>
                <a:latin typeface="+mn-lt"/>
                <a:ea typeface="+mn-ea"/>
                <a:cs typeface="+mn-cs"/>
              </a:rPr>
              <a:t>Purchase vacant multi-unit properties in the region to establish additional non-congregate housing opportunities. </a:t>
            </a:r>
          </a:p>
          <a:p>
            <a:r>
              <a:rPr lang="en-US" sz="1200" b="0" i="0" u="none" strike="noStrike" kern="1200" baseline="0" dirty="0">
                <a:solidFill>
                  <a:schemeClr val="tx1"/>
                </a:solidFill>
                <a:latin typeface="+mn-lt"/>
                <a:ea typeface="+mn-ea"/>
                <a:cs typeface="+mn-cs"/>
              </a:rPr>
              <a:t>Expand affordable housing partnerships to increase capacity. </a:t>
            </a:r>
          </a:p>
          <a:p>
            <a:r>
              <a:rPr lang="en-US" sz="1200" b="0" i="0" u="none" strike="noStrike" kern="1200" baseline="0" dirty="0">
                <a:solidFill>
                  <a:schemeClr val="tx1"/>
                </a:solidFill>
                <a:latin typeface="+mn-lt"/>
                <a:ea typeface="+mn-ea"/>
                <a:cs typeface="+mn-cs"/>
              </a:rPr>
              <a:t>Increase shallow subsidies and housing vouchers to provide financial rental assistance for the very low-income population.</a:t>
            </a:r>
          </a:p>
          <a:p>
            <a:r>
              <a:rPr lang="en-US" sz="1200" b="0" i="0" u="none" strike="noStrike" kern="1200" baseline="0" dirty="0">
                <a:solidFill>
                  <a:schemeClr val="tx1"/>
                </a:solidFill>
                <a:latin typeface="+mn-lt"/>
                <a:ea typeface="+mn-ea"/>
                <a:cs typeface="+mn-cs"/>
              </a:rPr>
              <a:t>Expand case managers to locate clients and expedite placement.</a:t>
            </a:r>
          </a:p>
          <a:p>
            <a:r>
              <a:rPr lang="en-US" sz="1200" b="0" i="0" u="none" strike="noStrike" kern="1200" baseline="0" dirty="0">
                <a:solidFill>
                  <a:schemeClr val="tx1"/>
                </a:solidFill>
                <a:latin typeface="+mn-lt"/>
                <a:ea typeface="+mn-ea"/>
                <a:cs typeface="+mn-cs"/>
              </a:rPr>
              <a:t>Maintain affordability for housing through HUD and jurisdictional-sponsored programming to avoid a reduction in existing affordable housing inventory.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BEHAVIORAL HEALTH SERVICES / ICM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Access to behavioral health services and intensive case management are needed to successfully manage outcomes. Southern Nevada has a significant gap in both the availability of behavioral health services and intensive case managers to assist with high-need clients. Earlier behavioral health intervention can prevent more costly and acute service needs.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Though the behavioral health needs in the State are well known, they are particularly pronounced in Southern Nevada. In fact, the Department of Health and Human Services presented information to the Working Group that in 2019, a total of $244 million or 79.9% of the $306 million of all Medicaid Behavioral Health expenditures were spent in Southern Nevada.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Maximize Medicaid reimbursement rates to attract more behavioral health professionals to Nevada.</a:t>
            </a:r>
          </a:p>
          <a:p>
            <a:r>
              <a:rPr lang="en-US" sz="1200" b="0" i="0" u="none" strike="noStrike" kern="1200" baseline="0" dirty="0">
                <a:solidFill>
                  <a:schemeClr val="tx1"/>
                </a:solidFill>
                <a:latin typeface="+mn-lt"/>
                <a:ea typeface="+mn-ea"/>
                <a:cs typeface="+mn-cs"/>
              </a:rPr>
              <a:t>Expand access and opportunities for behavioral health care and substance abuse treatment.</a:t>
            </a:r>
          </a:p>
          <a:p>
            <a:r>
              <a:rPr lang="en-US" sz="1200" b="0" i="0" u="none" strike="noStrike" kern="1200" baseline="0" dirty="0">
                <a:solidFill>
                  <a:schemeClr val="tx1"/>
                </a:solidFill>
                <a:latin typeface="+mn-lt"/>
                <a:ea typeface="+mn-ea"/>
                <a:cs typeface="+mn-cs"/>
              </a:rPr>
              <a:t>Consider a pilot program in partnership with the State and managed care organizations to provide for continued enrollment in managed care for targeted populations to maintain continuity of care.</a:t>
            </a:r>
          </a:p>
          <a:p>
            <a:r>
              <a:rPr lang="en-US" sz="1200" b="0" i="0" u="none" strike="noStrike" kern="1200" baseline="0" dirty="0">
                <a:solidFill>
                  <a:schemeClr val="tx1"/>
                </a:solidFill>
                <a:latin typeface="+mn-lt"/>
                <a:ea typeface="+mn-ea"/>
                <a:cs typeface="+mn-cs"/>
              </a:rPr>
              <a:t>Maximize state and federal reimbursement programming to support behavioral and medical case management (e.g., targeted case management, billing under a government agency for an increased rate as a Medicaid provider).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11</a:t>
            </a:fld>
            <a:endParaRPr lang="en-US"/>
          </a:p>
        </p:txBody>
      </p:sp>
    </p:spTree>
    <p:extLst>
      <p:ext uri="{BB962C8B-B14F-4D97-AF65-F5344CB8AC3E}">
        <p14:creationId xmlns:p14="http://schemas.microsoft.com/office/powerpoint/2010/main" val="2585953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COORDINATION OF DATA</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Nevada Continuum of Care (SNH CoC) is responsible for the oversight of the system which complies with HUD’s data collection, management, and reporting standards across the spectrum of providers and entities delivering homeless services.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Increase integration of local, state, and federal data to maximize service delivery and assistance.</a:t>
            </a:r>
          </a:p>
          <a:p>
            <a:r>
              <a:rPr lang="en-US" sz="1200" b="0" i="0" u="none" strike="noStrike" kern="1200" baseline="0" dirty="0">
                <a:solidFill>
                  <a:schemeClr val="tx1"/>
                </a:solidFill>
                <a:latin typeface="+mn-lt"/>
                <a:ea typeface="+mn-ea"/>
                <a:cs typeface="+mn-cs"/>
              </a:rPr>
              <a:t>Upgrade HMIS or implement a similar system to expand and improve functionality to track more complete data. Issues with the current system include, delays during busy client service periods and the inability perform uploads with files from outside of the system. </a:t>
            </a:r>
          </a:p>
          <a:p>
            <a:r>
              <a:rPr lang="en-US" sz="1200" b="0" i="0" u="none" strike="noStrike" kern="1200" baseline="0" dirty="0">
                <a:solidFill>
                  <a:schemeClr val="tx1"/>
                </a:solidFill>
                <a:latin typeface="+mn-lt"/>
                <a:ea typeface="+mn-ea"/>
                <a:cs typeface="+mn-cs"/>
              </a:rPr>
              <a:t>Expand HMIS to encourage more consistent use of the program, including standardized intake training, across all organizations that utilize the system, such as hospitals, correctional facilities, and homeless service providers.</a:t>
            </a:r>
          </a:p>
          <a:p>
            <a:r>
              <a:rPr lang="en-US" sz="1200" b="0" i="0" u="none" strike="noStrike" kern="1200" baseline="0" dirty="0">
                <a:solidFill>
                  <a:schemeClr val="tx1"/>
                </a:solidFill>
                <a:latin typeface="+mn-lt"/>
                <a:ea typeface="+mn-ea"/>
                <a:cs typeface="+mn-cs"/>
              </a:rPr>
              <a:t>Expand access to all service providers and other partners who work with the homeless, such as law enforcement.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PREVENTION / INTERVENTION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Prevention services allow individuals to access housing and other services in a centralized coordinated manner earlier than they may have been able to absent those interventions. Prevention and intervention prevent individuals from falling through the cracks requiring more expensive and intense interventions down the road, i.e., through the criminal justice system or emergency rooms.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Fund diversion programs for one-time needs, such as a security deposit, to prevent individuals from entering the system. </a:t>
            </a:r>
          </a:p>
          <a:p>
            <a:r>
              <a:rPr lang="en-US" sz="1200" b="0" i="0" u="none" strike="noStrike" kern="1200" baseline="0" dirty="0">
                <a:solidFill>
                  <a:schemeClr val="tx1"/>
                </a:solidFill>
                <a:latin typeface="+mn-lt"/>
                <a:ea typeface="+mn-ea"/>
                <a:cs typeface="+mn-cs"/>
              </a:rPr>
              <a:t>Create “Housing Navigators” for landlord engagement and retention to prevent eviction.</a:t>
            </a:r>
          </a:p>
          <a:p>
            <a:r>
              <a:rPr lang="en-US" sz="1200" b="0" i="0" u="none" strike="noStrike" kern="1200" baseline="0" dirty="0">
                <a:solidFill>
                  <a:schemeClr val="tx1"/>
                </a:solidFill>
                <a:latin typeface="+mn-lt"/>
                <a:ea typeface="+mn-ea"/>
                <a:cs typeface="+mn-cs"/>
              </a:rPr>
              <a:t>Develop resource centers throughout Southern Nevada, including mobile outreach service centers throughout Southern Nevada to provide increased resource and service delivery.</a:t>
            </a:r>
          </a:p>
          <a:p>
            <a:r>
              <a:rPr lang="en-US" sz="1200" b="0" i="0" u="none" strike="noStrike" kern="1200" baseline="0" dirty="0">
                <a:solidFill>
                  <a:schemeClr val="tx1"/>
                </a:solidFill>
                <a:latin typeface="+mn-lt"/>
                <a:ea typeface="+mn-ea"/>
                <a:cs typeface="+mn-cs"/>
              </a:rPr>
              <a:t>Expand rental assistance, basic needs, and emergency assistance to prevent homelessness given current COVID-19 impacts over next 12-24 months.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AFFORDABLE HOUSING DEVELOPMENT INCENTIVES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Given the significant need for affordable housing inventory within the region, jurisdictions can provide a variety of incentives to developers to encourage the building of affordable housing units and other projects that meet community needs, provided changes to NRS are made to support certain incentives.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Utilize all public and private funding options to support flexible alternatives for the building and rehabilitation of affordable properties.</a:t>
            </a:r>
          </a:p>
          <a:p>
            <a:r>
              <a:rPr lang="en-US" sz="1200" b="0" i="0" u="none" strike="noStrike" kern="1200" baseline="0" dirty="0">
                <a:solidFill>
                  <a:schemeClr val="tx1"/>
                </a:solidFill>
                <a:latin typeface="+mn-lt"/>
                <a:ea typeface="+mn-ea"/>
                <a:cs typeface="+mn-cs"/>
              </a:rPr>
              <a:t>•Legislature to evaluate barriers to NRS to allow municipalities to not only establish but also finance housing/community land trusts to expand the number of affordable housing units, through development in-lieu and impact fees, land donations, and other financing methods.</a:t>
            </a:r>
          </a:p>
          <a:p>
            <a:r>
              <a:rPr lang="en-US" sz="1200" b="0" i="0" u="none" strike="noStrike" kern="1200" baseline="0" dirty="0">
                <a:solidFill>
                  <a:schemeClr val="tx1"/>
                </a:solidFill>
                <a:latin typeface="+mn-lt"/>
                <a:ea typeface="+mn-ea"/>
                <a:cs typeface="+mn-cs"/>
              </a:rPr>
              <a:t>•Jurisdictions should consider expediting permitting process and consider fee reductions for permits.</a:t>
            </a:r>
          </a:p>
          <a:p>
            <a:r>
              <a:rPr lang="en-US" sz="1200" b="0" i="0" u="none" strike="noStrike" kern="1200" baseline="0" dirty="0">
                <a:solidFill>
                  <a:schemeClr val="tx1"/>
                </a:solidFill>
                <a:latin typeface="+mn-lt"/>
                <a:ea typeface="+mn-ea"/>
                <a:cs typeface="+mn-cs"/>
              </a:rPr>
              <a:t>•Investment partnership to fill the gap traditionally filled by HUD and tax credit programs.</a:t>
            </a:r>
          </a:p>
          <a:p>
            <a:r>
              <a:rPr lang="en-US" sz="1200" b="0" i="0" u="none" strike="noStrike" kern="1200" baseline="0" dirty="0">
                <a:solidFill>
                  <a:schemeClr val="tx1"/>
                </a:solidFill>
                <a:latin typeface="+mn-lt"/>
                <a:ea typeface="+mn-ea"/>
                <a:cs typeface="+mn-cs"/>
              </a:rPr>
              <a:t>•Legislature to evaluate change in NRS that would allow municipalities to offer tax breaks or incentives to developers of new low-income housing units. </a:t>
            </a:r>
          </a:p>
          <a:p>
            <a:r>
              <a:rPr lang="en-US" sz="1200" b="0" i="0" u="none" strike="noStrike" kern="1200" baseline="0" dirty="0">
                <a:solidFill>
                  <a:schemeClr val="tx1"/>
                </a:solidFill>
                <a:latin typeface="+mn-lt"/>
                <a:ea typeface="+mn-ea"/>
                <a:cs typeface="+mn-cs"/>
              </a:rPr>
              <a:t>•Legislature to evaluate change in NRS that would allow municipalities to offer property owners tax breaks for providing very-low and low-income units to the region for emergency housing.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12</a:t>
            </a:fld>
            <a:endParaRPr lang="en-US"/>
          </a:p>
        </p:txBody>
      </p:sp>
    </p:spTree>
    <p:extLst>
      <p:ext uri="{BB962C8B-B14F-4D97-AF65-F5344CB8AC3E}">
        <p14:creationId xmlns:p14="http://schemas.microsoft.com/office/powerpoint/2010/main" val="3258298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COORDINATION OF DATA</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Nevada Continuum of Care (</a:t>
            </a:r>
            <a:r>
              <a:rPr lang="en-US" sz="1200" b="0" i="0" u="none" strike="noStrike" kern="1200" baseline="0" dirty="0" err="1">
                <a:solidFill>
                  <a:schemeClr val="tx1"/>
                </a:solidFill>
                <a:latin typeface="+mn-lt"/>
                <a:ea typeface="+mn-ea"/>
                <a:cs typeface="+mn-cs"/>
              </a:rPr>
              <a:t>SNCoC</a:t>
            </a:r>
            <a:r>
              <a:rPr lang="en-US" sz="1200" b="0" i="0" u="none" strike="noStrike" kern="1200" baseline="0" dirty="0">
                <a:solidFill>
                  <a:schemeClr val="tx1"/>
                </a:solidFill>
                <a:latin typeface="+mn-lt"/>
                <a:ea typeface="+mn-ea"/>
                <a:cs typeface="+mn-cs"/>
              </a:rPr>
              <a:t>) is responsible for the oversight of the system which complies with HUD’s data collection, management, and reporting standards across the spectrum of providers and entities delivering homeless services.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Increase integration of local, state, and federal data to maximize service delivery and assistance.</a:t>
            </a:r>
          </a:p>
          <a:p>
            <a:r>
              <a:rPr lang="en-US" sz="1200" b="0" i="0" u="none" strike="noStrike" kern="1200" baseline="0" dirty="0">
                <a:solidFill>
                  <a:schemeClr val="tx1"/>
                </a:solidFill>
                <a:latin typeface="+mn-lt"/>
                <a:ea typeface="+mn-ea"/>
                <a:cs typeface="+mn-cs"/>
              </a:rPr>
              <a:t>Upgrade HMIS or implement a similar system to expand and improve functionality to track more complete data. Issues with the current system include, delays during busy client service periods and the inability perform uploads with files from outside of the system. </a:t>
            </a:r>
          </a:p>
          <a:p>
            <a:r>
              <a:rPr lang="en-US" sz="1200" b="0" i="0" u="none" strike="noStrike" kern="1200" baseline="0" dirty="0">
                <a:solidFill>
                  <a:schemeClr val="tx1"/>
                </a:solidFill>
                <a:latin typeface="+mn-lt"/>
                <a:ea typeface="+mn-ea"/>
                <a:cs typeface="+mn-cs"/>
              </a:rPr>
              <a:t>Expand HMIS to encourage more consistent use of the program, including standardized intake training, across all organizations that utilize the system, such as hospitals, correctional facilities, and homeless service providers.</a:t>
            </a:r>
          </a:p>
          <a:p>
            <a:r>
              <a:rPr lang="en-US" sz="1200" b="0" i="0" u="none" strike="noStrike" kern="1200" baseline="0" dirty="0">
                <a:solidFill>
                  <a:schemeClr val="tx1"/>
                </a:solidFill>
                <a:latin typeface="+mn-lt"/>
                <a:ea typeface="+mn-ea"/>
                <a:cs typeface="+mn-cs"/>
              </a:rPr>
              <a:t>Expand access to all service providers and other partners who work with the homeless, such as law enforcement.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PREVENTION / INTERVENTION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Prevention services allow individuals to access housing and other services in a centralized coordinated manner earlier than they may have been able to absent those interventions. Prevention and intervention prevent individuals from falling through the cracks requiring more expensive and intense interventions down the road, i.e., through the criminal justice system or emergency rooms.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Fund diversion programs for one-time needs, such as a security deposit, to prevent individuals from entering the system. </a:t>
            </a:r>
          </a:p>
          <a:p>
            <a:r>
              <a:rPr lang="en-US" sz="1200" b="0" i="0" u="none" strike="noStrike" kern="1200" baseline="0" dirty="0">
                <a:solidFill>
                  <a:schemeClr val="tx1"/>
                </a:solidFill>
                <a:latin typeface="+mn-lt"/>
                <a:ea typeface="+mn-ea"/>
                <a:cs typeface="+mn-cs"/>
              </a:rPr>
              <a:t>Create “Housing Navigators” for landlord engagement and retention to prevent eviction.</a:t>
            </a:r>
          </a:p>
          <a:p>
            <a:r>
              <a:rPr lang="en-US" sz="1200" b="0" i="0" u="none" strike="noStrike" kern="1200" baseline="0" dirty="0">
                <a:solidFill>
                  <a:schemeClr val="tx1"/>
                </a:solidFill>
                <a:latin typeface="+mn-lt"/>
                <a:ea typeface="+mn-ea"/>
                <a:cs typeface="+mn-cs"/>
              </a:rPr>
              <a:t>Develop resource centers throughout Southern Nevada, including mobile outreach service centers throughout Southern Nevada to provide increased resource and service delivery.</a:t>
            </a:r>
          </a:p>
          <a:p>
            <a:r>
              <a:rPr lang="en-US" sz="1200" b="0" i="0" u="none" strike="noStrike" kern="1200" baseline="0" dirty="0">
                <a:solidFill>
                  <a:schemeClr val="tx1"/>
                </a:solidFill>
                <a:latin typeface="+mn-lt"/>
                <a:ea typeface="+mn-ea"/>
                <a:cs typeface="+mn-cs"/>
              </a:rPr>
              <a:t>Expand rental assistance, basic needs, and emergency assistance to prevent homelessness given current COVID-19 impacts over next 12-24 months.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AFFORDABLE HOUSING DEVELOPMENT INCENTIVES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Given the significant need for affordable housing inventory within the region, jurisdictions can provide a variety of incentives to developers to encourage the building of affordable housing units and other projects that meet community needs, provided changes to NRS are made to support certain incentives.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Utilize all public and private funding options to support flexible alternatives for the building and rehabilitation of affordable properties.</a:t>
            </a:r>
          </a:p>
          <a:p>
            <a:r>
              <a:rPr lang="en-US" sz="1200" b="0" i="0" u="none" strike="noStrike" kern="1200" baseline="0" dirty="0">
                <a:solidFill>
                  <a:schemeClr val="tx1"/>
                </a:solidFill>
                <a:latin typeface="+mn-lt"/>
                <a:ea typeface="+mn-ea"/>
                <a:cs typeface="+mn-cs"/>
              </a:rPr>
              <a:t>•Legislature to evaluate barriers to NRS to allow municipalities to not only establish but also finance housing/community land trusts to expand the number of affordable housing units, through development in-lieu and impact fees, land donations, and other financing methods.</a:t>
            </a:r>
          </a:p>
          <a:p>
            <a:r>
              <a:rPr lang="en-US" sz="1200" b="0" i="0" u="none" strike="noStrike" kern="1200" baseline="0" dirty="0">
                <a:solidFill>
                  <a:schemeClr val="tx1"/>
                </a:solidFill>
                <a:latin typeface="+mn-lt"/>
                <a:ea typeface="+mn-ea"/>
                <a:cs typeface="+mn-cs"/>
              </a:rPr>
              <a:t>•Jurisdictions should consider expediting permitting process and consider fee reductions for permits.</a:t>
            </a:r>
          </a:p>
          <a:p>
            <a:r>
              <a:rPr lang="en-US" sz="1200" b="0" i="0" u="none" strike="noStrike" kern="1200" baseline="0" dirty="0">
                <a:solidFill>
                  <a:schemeClr val="tx1"/>
                </a:solidFill>
                <a:latin typeface="+mn-lt"/>
                <a:ea typeface="+mn-ea"/>
                <a:cs typeface="+mn-cs"/>
              </a:rPr>
              <a:t>•Investment partnership to fill the gap traditionally filled by HUD and tax credit programs.</a:t>
            </a:r>
          </a:p>
          <a:p>
            <a:r>
              <a:rPr lang="en-US" sz="1200" b="0" i="0" u="none" strike="noStrike" kern="1200" baseline="0" dirty="0">
                <a:solidFill>
                  <a:schemeClr val="tx1"/>
                </a:solidFill>
                <a:latin typeface="+mn-lt"/>
                <a:ea typeface="+mn-ea"/>
                <a:cs typeface="+mn-cs"/>
              </a:rPr>
              <a:t>•Legislature to evaluate change in NRS that would allow municipalities to offer tax breaks or incentives to developers of new low-income housing units. </a:t>
            </a:r>
          </a:p>
          <a:p>
            <a:r>
              <a:rPr lang="en-US" sz="1200" b="0" i="0" u="none" strike="noStrike" kern="1200" baseline="0" dirty="0">
                <a:solidFill>
                  <a:schemeClr val="tx1"/>
                </a:solidFill>
                <a:latin typeface="+mn-lt"/>
                <a:ea typeface="+mn-ea"/>
                <a:cs typeface="+mn-cs"/>
              </a:rPr>
              <a:t>•Legislature to evaluate change in NRS that would allow municipalities to offer property owners tax breaks for providing very-low and low-income units to the region for emergency housing.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13</a:t>
            </a:fld>
            <a:endParaRPr lang="en-US"/>
          </a:p>
        </p:txBody>
      </p:sp>
    </p:spTree>
    <p:extLst>
      <p:ext uri="{BB962C8B-B14F-4D97-AF65-F5344CB8AC3E}">
        <p14:creationId xmlns:p14="http://schemas.microsoft.com/office/powerpoint/2010/main" val="57701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COORDINATION OF DATA</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Nevada Continuum of Care (</a:t>
            </a:r>
            <a:r>
              <a:rPr lang="en-US" sz="1200" b="0" i="0" u="none" strike="noStrike" kern="1200" baseline="0" dirty="0" err="1">
                <a:solidFill>
                  <a:schemeClr val="tx1"/>
                </a:solidFill>
                <a:latin typeface="+mn-lt"/>
                <a:ea typeface="+mn-ea"/>
                <a:cs typeface="+mn-cs"/>
              </a:rPr>
              <a:t>SNCoC</a:t>
            </a:r>
            <a:r>
              <a:rPr lang="en-US" sz="1200" b="0" i="0" u="none" strike="noStrike" kern="1200" baseline="0" dirty="0">
                <a:solidFill>
                  <a:schemeClr val="tx1"/>
                </a:solidFill>
                <a:latin typeface="+mn-lt"/>
                <a:ea typeface="+mn-ea"/>
                <a:cs typeface="+mn-cs"/>
              </a:rPr>
              <a:t>) is responsible for the oversight of the system which complies with HUD’s data collection, management, and reporting standards across the spectrum of providers and entities delivering homeless services.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Increase integration of local, state, and federal data to maximize service delivery and assistance.</a:t>
            </a:r>
          </a:p>
          <a:p>
            <a:r>
              <a:rPr lang="en-US" sz="1200" b="0" i="0" u="none" strike="noStrike" kern="1200" baseline="0" dirty="0">
                <a:solidFill>
                  <a:schemeClr val="tx1"/>
                </a:solidFill>
                <a:latin typeface="+mn-lt"/>
                <a:ea typeface="+mn-ea"/>
                <a:cs typeface="+mn-cs"/>
              </a:rPr>
              <a:t>Upgrade HMIS or implement a similar system to expand and improve functionality to track more complete data. Issues with the current system include, delays during busy client service periods and the inability perform uploads with files from outside of the system. </a:t>
            </a:r>
          </a:p>
          <a:p>
            <a:r>
              <a:rPr lang="en-US" sz="1200" b="0" i="0" u="none" strike="noStrike" kern="1200" baseline="0" dirty="0">
                <a:solidFill>
                  <a:schemeClr val="tx1"/>
                </a:solidFill>
                <a:latin typeface="+mn-lt"/>
                <a:ea typeface="+mn-ea"/>
                <a:cs typeface="+mn-cs"/>
              </a:rPr>
              <a:t>Expand HMIS to encourage more consistent use of the program, including standardized intake training, across all organizations that utilize the system, such as hospitals, correctional facilities, and homeless service providers.</a:t>
            </a:r>
          </a:p>
          <a:p>
            <a:r>
              <a:rPr lang="en-US" sz="1200" b="0" i="0" u="none" strike="noStrike" kern="1200" baseline="0" dirty="0">
                <a:solidFill>
                  <a:schemeClr val="tx1"/>
                </a:solidFill>
                <a:latin typeface="+mn-lt"/>
                <a:ea typeface="+mn-ea"/>
                <a:cs typeface="+mn-cs"/>
              </a:rPr>
              <a:t>Expand access to all service providers and other partners who work with the homeless, such as law enforcement.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PREVENTION / INTERVENTION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Prevention services allow individuals to access housing and other services in a centralized coordinated manner earlier than they may have been able to absent those interventions. Prevention and intervention prevent individuals from falling through the cracks requiring more expensive and intense interventions down the road, i.e., through the criminal justice system or emergency rooms.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Recommendations:</a:t>
            </a:r>
          </a:p>
          <a:p>
            <a:r>
              <a:rPr lang="en-US" sz="1200" b="0" i="0" u="none" strike="noStrike" kern="1200" baseline="0" dirty="0">
                <a:solidFill>
                  <a:schemeClr val="tx1"/>
                </a:solidFill>
                <a:latin typeface="+mn-lt"/>
                <a:ea typeface="+mn-ea"/>
                <a:cs typeface="+mn-cs"/>
              </a:rPr>
              <a:t>Fund diversion programs for one-time needs, such as a security deposit, to prevent individuals from entering the system. </a:t>
            </a:r>
          </a:p>
          <a:p>
            <a:r>
              <a:rPr lang="en-US" sz="1200" b="0" i="0" u="none" strike="noStrike" kern="1200" baseline="0" dirty="0">
                <a:solidFill>
                  <a:schemeClr val="tx1"/>
                </a:solidFill>
                <a:latin typeface="+mn-lt"/>
                <a:ea typeface="+mn-ea"/>
                <a:cs typeface="+mn-cs"/>
              </a:rPr>
              <a:t>Create “Housing Navigators” for landlord engagement and retention to prevent eviction.</a:t>
            </a:r>
          </a:p>
          <a:p>
            <a:r>
              <a:rPr lang="en-US" sz="1200" b="0" i="0" u="none" strike="noStrike" kern="1200" baseline="0" dirty="0">
                <a:solidFill>
                  <a:schemeClr val="tx1"/>
                </a:solidFill>
                <a:latin typeface="+mn-lt"/>
                <a:ea typeface="+mn-ea"/>
                <a:cs typeface="+mn-cs"/>
              </a:rPr>
              <a:t>Develop resource centers throughout Southern Nevada, including mobile outreach service centers throughout Southern Nevada to provide increased resource and service delivery.</a:t>
            </a:r>
          </a:p>
          <a:p>
            <a:r>
              <a:rPr lang="en-US" sz="1200" b="0" i="0" u="none" strike="noStrike" kern="1200" baseline="0" dirty="0">
                <a:solidFill>
                  <a:schemeClr val="tx1"/>
                </a:solidFill>
                <a:latin typeface="+mn-lt"/>
                <a:ea typeface="+mn-ea"/>
                <a:cs typeface="+mn-cs"/>
              </a:rPr>
              <a:t>Expand rental assistance, basic needs, and emergency assistance to prevent homelessness given current COVID-19 impacts over next 12-24 months.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AFFORDABLE HOUSING DEVELOPMENT INCENTIVES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Given the significant need for affordable housing inventory within the region, jurisdictions can provide a variety of incentives to developers to encourage the building of affordable housing units and other projects that meet community needs, provided changes to NRS are made to support certain incentives.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Utilize all public and private funding options to support flexible alternatives for the building and rehabilitation of affordable properties.</a:t>
            </a:r>
          </a:p>
          <a:p>
            <a:r>
              <a:rPr lang="en-US" sz="1200" b="0" i="0" u="none" strike="noStrike" kern="1200" baseline="0" dirty="0">
                <a:solidFill>
                  <a:schemeClr val="tx1"/>
                </a:solidFill>
                <a:latin typeface="+mn-lt"/>
                <a:ea typeface="+mn-ea"/>
                <a:cs typeface="+mn-cs"/>
              </a:rPr>
              <a:t>•Legislature to evaluate barriers to NRS to allow municipalities to not only establish but also finance housing/community land trusts to expand the number of affordable housing units, through development in-lieu and impact fees, land donations, and other financing methods.</a:t>
            </a:r>
          </a:p>
          <a:p>
            <a:r>
              <a:rPr lang="en-US" sz="1200" b="0" i="0" u="none" strike="noStrike" kern="1200" baseline="0" dirty="0">
                <a:solidFill>
                  <a:schemeClr val="tx1"/>
                </a:solidFill>
                <a:latin typeface="+mn-lt"/>
                <a:ea typeface="+mn-ea"/>
                <a:cs typeface="+mn-cs"/>
              </a:rPr>
              <a:t>•Jurisdictions should consider expediting permitting process and consider fee reductions for permits.</a:t>
            </a:r>
          </a:p>
          <a:p>
            <a:r>
              <a:rPr lang="en-US" sz="1200" b="0" i="0" u="none" strike="noStrike" kern="1200" baseline="0" dirty="0">
                <a:solidFill>
                  <a:schemeClr val="tx1"/>
                </a:solidFill>
                <a:latin typeface="+mn-lt"/>
                <a:ea typeface="+mn-ea"/>
                <a:cs typeface="+mn-cs"/>
              </a:rPr>
              <a:t>•Investment partnership to fill the gap traditionally filled by HUD and tax credit programs.</a:t>
            </a:r>
          </a:p>
          <a:p>
            <a:r>
              <a:rPr lang="en-US" sz="1200" b="0" i="0" u="none" strike="noStrike" kern="1200" baseline="0" dirty="0">
                <a:solidFill>
                  <a:schemeClr val="tx1"/>
                </a:solidFill>
                <a:latin typeface="+mn-lt"/>
                <a:ea typeface="+mn-ea"/>
                <a:cs typeface="+mn-cs"/>
              </a:rPr>
              <a:t>•Legislature to evaluate change in NRS that would allow municipalities to offer tax breaks or incentives to developers of new low-income housing units. </a:t>
            </a:r>
          </a:p>
          <a:p>
            <a:r>
              <a:rPr lang="en-US" sz="1200" b="0" i="0" u="none" strike="noStrike" kern="1200" baseline="0" dirty="0">
                <a:solidFill>
                  <a:schemeClr val="tx1"/>
                </a:solidFill>
                <a:latin typeface="+mn-lt"/>
                <a:ea typeface="+mn-ea"/>
                <a:cs typeface="+mn-cs"/>
              </a:rPr>
              <a:t>•Legislature to evaluate change in NRS that would allow municipalities to offer property owners tax breaks for providing very-low and low-income units to the region for emergency housing.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14</a:t>
            </a:fld>
            <a:endParaRPr lang="en-US"/>
          </a:p>
        </p:txBody>
      </p:sp>
    </p:spTree>
    <p:extLst>
      <p:ext uri="{BB962C8B-B14F-4D97-AF65-F5344CB8AC3E}">
        <p14:creationId xmlns:p14="http://schemas.microsoft.com/office/powerpoint/2010/main" val="231834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Working Group recognizes that limited options exist for expanded funding. The following recommendations were offered:</a:t>
            </a:r>
          </a:p>
          <a:p>
            <a:r>
              <a:rPr lang="en-US" sz="1200" b="0" i="0" u="none" strike="noStrike" kern="1200" baseline="0" dirty="0">
                <a:solidFill>
                  <a:schemeClr val="tx1"/>
                </a:solidFill>
                <a:latin typeface="+mn-lt"/>
                <a:ea typeface="+mn-ea"/>
                <a:cs typeface="+mn-cs"/>
              </a:rPr>
              <a:t>Maximize federal, state and local funding to build provider capacity.</a:t>
            </a:r>
          </a:p>
          <a:p>
            <a:r>
              <a:rPr lang="en-US" sz="1200" b="0" i="0" u="none" strike="noStrike" kern="1200" baseline="0" dirty="0">
                <a:solidFill>
                  <a:schemeClr val="tx1"/>
                </a:solidFill>
                <a:latin typeface="+mn-lt"/>
                <a:ea typeface="+mn-ea"/>
                <a:cs typeface="+mn-cs"/>
              </a:rPr>
              <a:t>Legislative action to establish enabling language to support local government funding opportunities to support programming and services to reduce homelessness.</a:t>
            </a:r>
          </a:p>
          <a:p>
            <a:r>
              <a:rPr lang="en-US" sz="1200" b="0" i="0" u="none" strike="noStrike" kern="1200" baseline="0" dirty="0">
                <a:solidFill>
                  <a:schemeClr val="tx1"/>
                </a:solidFill>
                <a:latin typeface="+mn-lt"/>
                <a:ea typeface="+mn-ea"/>
                <a:cs typeface="+mn-cs"/>
              </a:rPr>
              <a:t>Legislative action to identify a dedicated tax source to fund homelessness.</a:t>
            </a:r>
          </a:p>
          <a:p>
            <a:r>
              <a:rPr lang="en-US" sz="1200" b="0" i="0" u="none" strike="noStrike" kern="1200" baseline="0" dirty="0">
                <a:solidFill>
                  <a:schemeClr val="tx1"/>
                </a:solidFill>
                <a:latin typeface="+mn-lt"/>
                <a:ea typeface="+mn-ea"/>
                <a:cs typeface="+mn-cs"/>
              </a:rPr>
              <a:t>Impose a tax or fee on new housing developments/construction similar to the Residential Construction Tax.</a:t>
            </a:r>
          </a:p>
          <a:p>
            <a:r>
              <a:rPr lang="en-US" sz="1200" b="0" i="0" u="none" strike="noStrike" kern="1200" baseline="0" dirty="0">
                <a:solidFill>
                  <a:schemeClr val="tx1"/>
                </a:solidFill>
                <a:latin typeface="+mn-lt"/>
                <a:ea typeface="+mn-ea"/>
                <a:cs typeface="+mn-cs"/>
              </a:rPr>
              <a:t>Impose a tax or fee on professional sporting events.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BCB4F99-1786-4B3D-8FFB-B18B86285877}" type="slidenum">
              <a:rPr lang="en-US" smtClean="0"/>
              <a:t>15</a:t>
            </a:fld>
            <a:endParaRPr lang="en-US"/>
          </a:p>
        </p:txBody>
      </p:sp>
    </p:spTree>
    <p:extLst>
      <p:ext uri="{BB962C8B-B14F-4D97-AF65-F5344CB8AC3E}">
        <p14:creationId xmlns:p14="http://schemas.microsoft.com/office/powerpoint/2010/main" val="2319939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C7B4E9-1C2A-4402-8E2D-C6311CE3FC86}" type="datetime1">
              <a:rPr lang="en-US" smtClean="0"/>
              <a:t>12/9/2020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7F5CDEE6-3549-4C27-9C25-D5000854D8BB}"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2295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DF15D3-2619-48FB-A3B3-8AEE57C59E73}" type="datetime1">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DEE6-3549-4C27-9C25-D5000854D8BB}"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89822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157CBA-C7D0-4482-872A-4C9387C49838}" type="datetime1">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DEE6-3549-4C27-9C25-D5000854D8BB}"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0102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923FA1-8893-4B1F-BC7D-087E265E41FB}" type="datetime1">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DEE6-3549-4C27-9C25-D5000854D8BB}"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1030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6632D5-6F1C-41C1-B1C3-398A266EE111}" type="datetime1">
              <a:rPr lang="en-US" smtClean="0"/>
              <a:t>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DEE6-3549-4C27-9C25-D5000854D8BB}"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8908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C99397-7FEF-4682-A8EA-A9F477490773}" type="datetime1">
              <a:rPr lang="en-US" smtClean="0"/>
              <a:t>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DEE6-3549-4C27-9C25-D5000854D8BB}"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70174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43C161-E1DB-40B1-9C9E-402B765CF709}" type="datetime1">
              <a:rPr lang="en-US" smtClean="0"/>
              <a:t>12/9/2020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DEE6-3549-4C27-9C25-D5000854D8BB}" type="slidenum">
              <a:rPr lang="en-US" smtClean="0"/>
              <a:t>‹#›</a:t>
            </a:fld>
            <a:endParaRPr lang="en-US"/>
          </a:p>
        </p:txBody>
      </p:sp>
    </p:spTree>
    <p:extLst>
      <p:ext uri="{BB962C8B-B14F-4D97-AF65-F5344CB8AC3E}">
        <p14:creationId xmlns:p14="http://schemas.microsoft.com/office/powerpoint/2010/main" val="2669336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2BBE32-AB71-46C6-9DDD-A679A1ED1C00}" type="datetime1">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DEE6-3549-4C27-9C25-D5000854D8BB}"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5025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A31DD3F-FAEF-4233-A8EB-A2D9CCA3614E}" type="datetime1">
              <a:rPr lang="en-US" smtClean="0"/>
              <a:t>12/9/2020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7F5CDEE6-3549-4C27-9C25-D5000854D8BB}"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6615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30EA14-B78D-43F6-AFFD-2EDAF2815249}" type="datetime1">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DEE6-3549-4C27-9C25-D5000854D8BB}"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11621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7C8502-2F42-488A-A4A6-79751A4394A7}" type="datetime1">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DEE6-3549-4C27-9C25-D5000854D8BB}"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291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AF8D80B-375A-4D15-8012-447B8F9D3BD3}" type="datetime1">
              <a:rPr lang="en-US" smtClean="0"/>
              <a:t>12/9/2020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F5CDEE6-3549-4C27-9C25-D5000854D8BB}"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156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image" Target="../media/image6.svg"/><Relationship Id="rId5" Type="http://schemas.openxmlformats.org/officeDocument/2006/relationships/diagramQuickStyle" Target="../diagrams/quickStyle2.xml"/><Relationship Id="rId15" Type="http://schemas.openxmlformats.org/officeDocument/2006/relationships/image" Target="../media/image10.svg"/><Relationship Id="rId10" Type="http://schemas.openxmlformats.org/officeDocument/2006/relationships/image" Target="../media/image5.png"/><Relationship Id="rId4" Type="http://schemas.openxmlformats.org/officeDocument/2006/relationships/diagramLayout" Target="../diagrams/layout2.xml"/><Relationship Id="rId9" Type="http://schemas.openxmlformats.org/officeDocument/2006/relationships/image" Target="../media/image4.svg"/><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3.xml"/><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5.xml"/><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17.xml"/><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B635-7A9A-4CB1-ACDB-FF7577C4F8AD}"/>
              </a:ext>
            </a:extLst>
          </p:cNvPr>
          <p:cNvSpPr>
            <a:spLocks noGrp="1"/>
          </p:cNvSpPr>
          <p:nvPr>
            <p:ph type="ctrTitle"/>
          </p:nvPr>
        </p:nvSpPr>
        <p:spPr>
          <a:xfrm>
            <a:off x="2458948" y="164386"/>
            <a:ext cx="9144000" cy="3387884"/>
          </a:xfrm>
        </p:spPr>
        <p:txBody>
          <a:bodyPr>
            <a:normAutofit/>
          </a:bodyPr>
          <a:lstStyle/>
          <a:p>
            <a:r>
              <a:rPr lang="en-US" sz="5400" dirty="0"/>
              <a:t>Report of the Working Group to Address Homelessness</a:t>
            </a:r>
            <a:br>
              <a:rPr lang="en-US" sz="5400" dirty="0"/>
            </a:br>
            <a:r>
              <a:rPr lang="en-US" sz="5400" dirty="0"/>
              <a:t>Assembly Bill 73</a:t>
            </a:r>
          </a:p>
        </p:txBody>
      </p:sp>
      <p:sp>
        <p:nvSpPr>
          <p:cNvPr id="3" name="Subtitle 2">
            <a:extLst>
              <a:ext uri="{FF2B5EF4-FFF2-40B4-BE49-F238E27FC236}">
                <a16:creationId xmlns:a16="http://schemas.microsoft.com/office/drawing/2014/main" id="{65806C6F-A586-4E1F-97C5-ECDB767ACE9D}"/>
              </a:ext>
            </a:extLst>
          </p:cNvPr>
          <p:cNvSpPr>
            <a:spLocks noGrp="1"/>
          </p:cNvSpPr>
          <p:nvPr>
            <p:ph type="subTitle" idx="1"/>
          </p:nvPr>
        </p:nvSpPr>
        <p:spPr>
          <a:xfrm>
            <a:off x="2605941" y="3630265"/>
            <a:ext cx="9144000" cy="1655762"/>
          </a:xfrm>
        </p:spPr>
        <p:txBody>
          <a:bodyPr/>
          <a:lstStyle/>
          <a:p>
            <a:r>
              <a:rPr lang="en-US" dirty="0"/>
              <a:t>Tim Burch, Administrator of Human Services</a:t>
            </a:r>
          </a:p>
        </p:txBody>
      </p:sp>
      <p:pic>
        <p:nvPicPr>
          <p:cNvPr id="5" name="Picture 4" descr="Logo&#10;&#10;Description automatically generated">
            <a:extLst>
              <a:ext uri="{FF2B5EF4-FFF2-40B4-BE49-F238E27FC236}">
                <a16:creationId xmlns:a16="http://schemas.microsoft.com/office/drawing/2014/main" id="{56A63644-FFF2-4AF6-AC9F-7269BDF328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285" y="506290"/>
            <a:ext cx="1815670" cy="1815670"/>
          </a:xfrm>
          <a:prstGeom prst="rect">
            <a:avLst/>
          </a:prstGeom>
        </p:spPr>
      </p:pic>
      <p:sp>
        <p:nvSpPr>
          <p:cNvPr id="6" name="TextBox 5">
            <a:extLst>
              <a:ext uri="{FF2B5EF4-FFF2-40B4-BE49-F238E27FC236}">
                <a16:creationId xmlns:a16="http://schemas.microsoft.com/office/drawing/2014/main" id="{F2059DCF-DBAC-4752-8629-DCE4E6B9B06E}"/>
              </a:ext>
            </a:extLst>
          </p:cNvPr>
          <p:cNvSpPr txBox="1"/>
          <p:nvPr/>
        </p:nvSpPr>
        <p:spPr>
          <a:xfrm>
            <a:off x="307318" y="5723068"/>
            <a:ext cx="3295859" cy="371789"/>
          </a:xfrm>
          <a:prstGeom prst="rect">
            <a:avLst/>
          </a:prstGeom>
          <a:noFill/>
        </p:spPr>
        <p:txBody>
          <a:bodyPr wrap="square" rtlCol="0">
            <a:spAutoFit/>
          </a:bodyPr>
          <a:lstStyle/>
          <a:p>
            <a:r>
              <a:rPr lang="en-US" dirty="0"/>
              <a:t>December 10, 2020</a:t>
            </a:r>
          </a:p>
        </p:txBody>
      </p:sp>
    </p:spTree>
    <p:extLst>
      <p:ext uri="{BB962C8B-B14F-4D97-AF65-F5344CB8AC3E}">
        <p14:creationId xmlns:p14="http://schemas.microsoft.com/office/powerpoint/2010/main" val="3381985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23E1666-AB78-426D-9B2F-00A913319E35}"/>
              </a:ext>
            </a:extLst>
          </p:cNvPr>
          <p:cNvGraphicFramePr>
            <a:graphicFrameLocks noGrp="1"/>
          </p:cNvGraphicFramePr>
          <p:nvPr>
            <p:ph idx="1"/>
            <p:extLst>
              <p:ext uri="{D42A27DB-BD31-4B8C-83A1-F6EECF244321}">
                <p14:modId xmlns:p14="http://schemas.microsoft.com/office/powerpoint/2010/main" val="3893419986"/>
              </p:ext>
            </p:extLst>
          </p:nvPr>
        </p:nvGraphicFramePr>
        <p:xfrm>
          <a:off x="838200" y="349322"/>
          <a:ext cx="10515600" cy="5827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6BE50ECF-D3C7-47EE-AB68-00EB8486B455}"/>
              </a:ext>
            </a:extLst>
          </p:cNvPr>
          <p:cNvSpPr>
            <a:spLocks noGrp="1"/>
          </p:cNvSpPr>
          <p:nvPr>
            <p:ph type="sldNum" sz="quarter" idx="12"/>
          </p:nvPr>
        </p:nvSpPr>
        <p:spPr>
          <a:xfrm>
            <a:off x="11353800" y="6354422"/>
            <a:ext cx="811019" cy="503578"/>
          </a:xfrm>
        </p:spPr>
        <p:txBody>
          <a:bodyPr/>
          <a:lstStyle/>
          <a:p>
            <a:fld id="{7F5CDEE6-3549-4C27-9C25-D5000854D8BB}" type="slidenum">
              <a:rPr lang="en-US" smtClean="0">
                <a:solidFill>
                  <a:schemeClr val="tx1"/>
                </a:solidFill>
              </a:rPr>
              <a:t>2</a:t>
            </a:fld>
            <a:endParaRPr lang="en-US" dirty="0">
              <a:solidFill>
                <a:schemeClr val="tx1"/>
              </a:solidFill>
            </a:endParaRPr>
          </a:p>
        </p:txBody>
      </p:sp>
    </p:spTree>
    <p:extLst>
      <p:ext uri="{BB962C8B-B14F-4D97-AF65-F5344CB8AC3E}">
        <p14:creationId xmlns:p14="http://schemas.microsoft.com/office/powerpoint/2010/main" val="3260556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llout: Right Arrow 13">
            <a:extLst>
              <a:ext uri="{FF2B5EF4-FFF2-40B4-BE49-F238E27FC236}">
                <a16:creationId xmlns:a16="http://schemas.microsoft.com/office/drawing/2014/main" id="{844C4D1E-5242-40F0-A90D-B6B3B3DBB0A4}"/>
              </a:ext>
            </a:extLst>
          </p:cNvPr>
          <p:cNvSpPr/>
          <p:nvPr/>
        </p:nvSpPr>
        <p:spPr>
          <a:xfrm>
            <a:off x="390418" y="1273995"/>
            <a:ext cx="9380306" cy="4849403"/>
          </a:xfrm>
          <a:prstGeom prst="rightArrowCallout">
            <a:avLst>
              <a:gd name="adj1" fmla="val 28906"/>
              <a:gd name="adj2" fmla="val 27343"/>
              <a:gd name="adj3" fmla="val 27718"/>
              <a:gd name="adj4" fmla="val 81279"/>
            </a:avLst>
          </a:prstGeom>
          <a:solidFill>
            <a:schemeClr val="bg1"/>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917022E2-9EE4-48C6-8E27-D7C3653B62C5}"/>
              </a:ext>
            </a:extLst>
          </p:cNvPr>
          <p:cNvSpPr>
            <a:spLocks noGrp="1"/>
          </p:cNvSpPr>
          <p:nvPr>
            <p:ph type="ctrTitle"/>
          </p:nvPr>
        </p:nvSpPr>
        <p:spPr>
          <a:xfrm>
            <a:off x="269808" y="173024"/>
            <a:ext cx="8637073" cy="731132"/>
          </a:xfrm>
        </p:spPr>
        <p:txBody>
          <a:bodyPr>
            <a:normAutofit/>
          </a:bodyPr>
          <a:lstStyle/>
          <a:p>
            <a:r>
              <a:rPr lang="en-US" sz="4000" dirty="0"/>
              <a:t>Current Service Delivery Model</a:t>
            </a:r>
          </a:p>
        </p:txBody>
      </p:sp>
      <p:sp>
        <p:nvSpPr>
          <p:cNvPr id="20" name="Slide Number Placeholder 19">
            <a:extLst>
              <a:ext uri="{FF2B5EF4-FFF2-40B4-BE49-F238E27FC236}">
                <a16:creationId xmlns:a16="http://schemas.microsoft.com/office/drawing/2014/main" id="{8CEB43AD-D353-4C26-92DA-771964687A1A}"/>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3</a:t>
            </a:fld>
            <a:endParaRPr lang="en-US" dirty="0">
              <a:solidFill>
                <a:schemeClr val="tx1"/>
              </a:solidFill>
            </a:endParaRPr>
          </a:p>
        </p:txBody>
      </p:sp>
      <p:grpSp>
        <p:nvGrpSpPr>
          <p:cNvPr id="13" name="Group 12">
            <a:extLst>
              <a:ext uri="{FF2B5EF4-FFF2-40B4-BE49-F238E27FC236}">
                <a16:creationId xmlns:a16="http://schemas.microsoft.com/office/drawing/2014/main" id="{5F5C57EE-1E3A-4EA7-A8A7-306921A826D1}"/>
              </a:ext>
            </a:extLst>
          </p:cNvPr>
          <p:cNvGrpSpPr/>
          <p:nvPr/>
        </p:nvGrpSpPr>
        <p:grpSpPr>
          <a:xfrm>
            <a:off x="123290" y="1495479"/>
            <a:ext cx="7500135" cy="4699868"/>
            <a:chOff x="1862761" y="1269417"/>
            <a:chExt cx="8128000" cy="5418667"/>
          </a:xfrm>
        </p:grpSpPr>
        <p:graphicFrame>
          <p:nvGraphicFramePr>
            <p:cNvPr id="6" name="Diagram 5">
              <a:extLst>
                <a:ext uri="{FF2B5EF4-FFF2-40B4-BE49-F238E27FC236}">
                  <a16:creationId xmlns:a16="http://schemas.microsoft.com/office/drawing/2014/main" id="{35AEEE52-64AA-45BB-A8C3-B64035814B83}"/>
                </a:ext>
              </a:extLst>
            </p:cNvPr>
            <p:cNvGraphicFramePr/>
            <p:nvPr>
              <p:extLst>
                <p:ext uri="{D42A27DB-BD31-4B8C-83A1-F6EECF244321}">
                  <p14:modId xmlns:p14="http://schemas.microsoft.com/office/powerpoint/2010/main" val="3837754397"/>
                </p:ext>
              </p:extLst>
            </p:nvPr>
          </p:nvGraphicFramePr>
          <p:xfrm>
            <a:off x="1862761" y="126941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Graphic 8" descr="Add">
              <a:extLst>
                <a:ext uri="{FF2B5EF4-FFF2-40B4-BE49-F238E27FC236}">
                  <a16:creationId xmlns:a16="http://schemas.microsoft.com/office/drawing/2014/main" id="{D72B168D-D4FC-49F3-A04B-9DC2E70D77C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20993" y="3696227"/>
              <a:ext cx="598372" cy="598372"/>
            </a:xfrm>
            <a:prstGeom prst="rect">
              <a:avLst/>
            </a:prstGeom>
          </p:spPr>
        </p:pic>
        <p:pic>
          <p:nvPicPr>
            <p:cNvPr id="11" name="Graphic 10" descr="Single gear">
              <a:extLst>
                <a:ext uri="{FF2B5EF4-FFF2-40B4-BE49-F238E27FC236}">
                  <a16:creationId xmlns:a16="http://schemas.microsoft.com/office/drawing/2014/main" id="{A2345272-78FA-4D50-B638-AFB7D5190DF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43564" y="5394028"/>
              <a:ext cx="598373" cy="598373"/>
            </a:xfrm>
            <a:prstGeom prst="rect">
              <a:avLst/>
            </a:prstGeom>
          </p:spPr>
        </p:pic>
        <p:pic>
          <p:nvPicPr>
            <p:cNvPr id="12" name="Graphic 11" descr="Single gear">
              <a:extLst>
                <a:ext uri="{FF2B5EF4-FFF2-40B4-BE49-F238E27FC236}">
                  <a16:creationId xmlns:a16="http://schemas.microsoft.com/office/drawing/2014/main" id="{EFF68E88-379D-4CEA-9B19-39A7E5493F5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33885" y="5395359"/>
              <a:ext cx="598373" cy="598373"/>
            </a:xfrm>
            <a:prstGeom prst="rect">
              <a:avLst/>
            </a:prstGeom>
          </p:spPr>
        </p:pic>
      </p:grpSp>
      <p:pic>
        <p:nvPicPr>
          <p:cNvPr id="17" name="Graphic 16" descr="Diploma roll">
            <a:extLst>
              <a:ext uri="{FF2B5EF4-FFF2-40B4-BE49-F238E27FC236}">
                <a16:creationId xmlns:a16="http://schemas.microsoft.com/office/drawing/2014/main" id="{A1464EDB-B9CD-4C94-8ED7-E16943DDA71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181616" y="2589983"/>
            <a:ext cx="1010384" cy="1010384"/>
          </a:xfrm>
          <a:prstGeom prst="rect">
            <a:avLst/>
          </a:prstGeom>
        </p:spPr>
      </p:pic>
      <p:pic>
        <p:nvPicPr>
          <p:cNvPr id="19" name="Graphic 18" descr="Confused person">
            <a:extLst>
              <a:ext uri="{FF2B5EF4-FFF2-40B4-BE49-F238E27FC236}">
                <a16:creationId xmlns:a16="http://schemas.microsoft.com/office/drawing/2014/main" id="{8E357BEC-8155-4FF7-B11C-0D671B71E2C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130549" y="2283680"/>
            <a:ext cx="2830032" cy="2830032"/>
          </a:xfrm>
          <a:prstGeom prst="rect">
            <a:avLst/>
          </a:prstGeom>
        </p:spPr>
      </p:pic>
    </p:spTree>
    <p:extLst>
      <p:ext uri="{BB962C8B-B14F-4D97-AF65-F5344CB8AC3E}">
        <p14:creationId xmlns:p14="http://schemas.microsoft.com/office/powerpoint/2010/main" val="2052217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D797876-9B68-4F2A-9D5F-6E738AF7354E}"/>
              </a:ext>
            </a:extLst>
          </p:cNvPr>
          <p:cNvPicPr>
            <a:picLocks noGrp="1" noChangeAspect="1"/>
          </p:cNvPicPr>
          <p:nvPr>
            <p:ph idx="1"/>
          </p:nvPr>
        </p:nvPicPr>
        <p:blipFill>
          <a:blip r:embed="rId2"/>
          <a:stretch>
            <a:fillRect/>
          </a:stretch>
        </p:blipFill>
        <p:spPr>
          <a:xfrm>
            <a:off x="564183" y="0"/>
            <a:ext cx="11063634" cy="6106515"/>
          </a:xfrm>
          <a:prstGeom prst="rect">
            <a:avLst/>
          </a:prstGeom>
        </p:spPr>
      </p:pic>
      <p:sp>
        <p:nvSpPr>
          <p:cNvPr id="5" name="Slide Number Placeholder 4">
            <a:extLst>
              <a:ext uri="{FF2B5EF4-FFF2-40B4-BE49-F238E27FC236}">
                <a16:creationId xmlns:a16="http://schemas.microsoft.com/office/drawing/2014/main" id="{2DDDA2F3-AA97-46D5-9B3F-7F3BA69930A1}"/>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4</a:t>
            </a:fld>
            <a:endParaRPr lang="en-US" dirty="0">
              <a:solidFill>
                <a:schemeClr val="tx1"/>
              </a:solidFill>
            </a:endParaRPr>
          </a:p>
        </p:txBody>
      </p:sp>
    </p:spTree>
    <p:extLst>
      <p:ext uri="{BB962C8B-B14F-4D97-AF65-F5344CB8AC3E}">
        <p14:creationId xmlns:p14="http://schemas.microsoft.com/office/powerpoint/2010/main" val="201298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C93BB-95F8-49D8-8541-90E47B8F71C6}"/>
              </a:ext>
            </a:extLst>
          </p:cNvPr>
          <p:cNvSpPr>
            <a:spLocks noGrp="1"/>
          </p:cNvSpPr>
          <p:nvPr>
            <p:ph type="title"/>
          </p:nvPr>
        </p:nvSpPr>
        <p:spPr>
          <a:xfrm>
            <a:off x="540869" y="303629"/>
            <a:ext cx="9603275" cy="579950"/>
          </a:xfrm>
        </p:spPr>
        <p:txBody>
          <a:bodyPr/>
          <a:lstStyle/>
          <a:p>
            <a:r>
              <a:rPr lang="en-US" dirty="0"/>
              <a:t>Funding Gaps in Current System</a:t>
            </a:r>
          </a:p>
        </p:txBody>
      </p:sp>
      <p:pic>
        <p:nvPicPr>
          <p:cNvPr id="4" name="Content Placeholder 3">
            <a:extLst>
              <a:ext uri="{FF2B5EF4-FFF2-40B4-BE49-F238E27FC236}">
                <a16:creationId xmlns:a16="http://schemas.microsoft.com/office/drawing/2014/main" id="{6FB12949-BCEC-4328-91B5-3A8B31A3D3E6}"/>
              </a:ext>
            </a:extLst>
          </p:cNvPr>
          <p:cNvPicPr>
            <a:picLocks noGrp="1" noChangeAspect="1"/>
          </p:cNvPicPr>
          <p:nvPr>
            <p:ph idx="1"/>
          </p:nvPr>
        </p:nvPicPr>
        <p:blipFill>
          <a:blip r:embed="rId3">
            <a:duotone>
              <a:schemeClr val="accent1">
                <a:shade val="45000"/>
                <a:satMod val="135000"/>
              </a:schemeClr>
              <a:prstClr val="white"/>
            </a:duotone>
          </a:blip>
          <a:stretch>
            <a:fillRect/>
          </a:stretch>
        </p:blipFill>
        <p:spPr>
          <a:xfrm>
            <a:off x="1208968" y="883579"/>
            <a:ext cx="9897396" cy="4351338"/>
          </a:xfrm>
          <a:prstGeom prst="rect">
            <a:avLst/>
          </a:prstGeom>
        </p:spPr>
      </p:pic>
      <p:sp>
        <p:nvSpPr>
          <p:cNvPr id="5" name="Rectangle 4">
            <a:extLst>
              <a:ext uri="{FF2B5EF4-FFF2-40B4-BE49-F238E27FC236}">
                <a16:creationId xmlns:a16="http://schemas.microsoft.com/office/drawing/2014/main" id="{9A02EBB5-959F-4489-A7B1-5ABE157BADC4}"/>
              </a:ext>
            </a:extLst>
          </p:cNvPr>
          <p:cNvSpPr/>
          <p:nvPr/>
        </p:nvSpPr>
        <p:spPr>
          <a:xfrm>
            <a:off x="540869" y="5234917"/>
            <a:ext cx="11284685" cy="830997"/>
          </a:xfrm>
          <a:prstGeom prst="rect">
            <a:avLst/>
          </a:prstGeom>
        </p:spPr>
        <p:txBody>
          <a:bodyPr wrap="square">
            <a:spAutoFit/>
          </a:bodyPr>
          <a:lstStyle/>
          <a:p>
            <a:pPr algn="ctr"/>
            <a:endParaRPr lang="en-US" sz="1200" b="0" i="0" u="none" strike="noStrike" baseline="0" dirty="0">
              <a:solidFill>
                <a:srgbClr val="000000"/>
              </a:solidFill>
              <a:latin typeface="Georgia" panose="02040502050405020303" pitchFamily="18" charset="0"/>
            </a:endParaRPr>
          </a:p>
          <a:p>
            <a:pPr algn="ctr"/>
            <a:r>
              <a:rPr lang="en-US" dirty="0">
                <a:latin typeface="Georgia" panose="02040502050405020303" pitchFamily="18" charset="0"/>
              </a:rPr>
              <a:t>Two different analysis were performed independently of one another and both determined funding gaps in homeless housing services within a margin of $8 million in year one.</a:t>
            </a:r>
            <a:endParaRPr lang="en-US" dirty="0"/>
          </a:p>
        </p:txBody>
      </p:sp>
      <p:sp>
        <p:nvSpPr>
          <p:cNvPr id="6" name="Slide Number Placeholder 5">
            <a:extLst>
              <a:ext uri="{FF2B5EF4-FFF2-40B4-BE49-F238E27FC236}">
                <a16:creationId xmlns:a16="http://schemas.microsoft.com/office/drawing/2014/main" id="{553FBB91-E5B3-4D13-9A06-A75B6A1054A8}"/>
              </a:ext>
            </a:extLst>
          </p:cNvPr>
          <p:cNvSpPr>
            <a:spLocks noGrp="1"/>
          </p:cNvSpPr>
          <p:nvPr>
            <p:ph type="sldNum" sz="quarter" idx="12"/>
          </p:nvPr>
        </p:nvSpPr>
        <p:spPr>
          <a:xfrm>
            <a:off x="11380981" y="6367831"/>
            <a:ext cx="811019" cy="503578"/>
          </a:xfrm>
        </p:spPr>
        <p:txBody>
          <a:bodyPr/>
          <a:lstStyle/>
          <a:p>
            <a:fld id="{7F5CDEE6-3549-4C27-9C25-D5000854D8BB}" type="slidenum">
              <a:rPr lang="en-US" smtClean="0">
                <a:solidFill>
                  <a:schemeClr val="tx1"/>
                </a:solidFill>
              </a:rPr>
              <a:t>5</a:t>
            </a:fld>
            <a:endParaRPr lang="en-US" dirty="0">
              <a:solidFill>
                <a:schemeClr val="tx1"/>
              </a:solidFill>
            </a:endParaRPr>
          </a:p>
        </p:txBody>
      </p:sp>
    </p:spTree>
    <p:extLst>
      <p:ext uri="{BB962C8B-B14F-4D97-AF65-F5344CB8AC3E}">
        <p14:creationId xmlns:p14="http://schemas.microsoft.com/office/powerpoint/2010/main" val="2364728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26A16-D863-4E29-8FB8-B0BBB94A8585}"/>
              </a:ext>
            </a:extLst>
          </p:cNvPr>
          <p:cNvSpPr>
            <a:spLocks noGrp="1"/>
          </p:cNvSpPr>
          <p:nvPr>
            <p:ph type="title"/>
          </p:nvPr>
        </p:nvSpPr>
        <p:spPr>
          <a:xfrm>
            <a:off x="1215274" y="342182"/>
            <a:ext cx="9603275" cy="1049235"/>
          </a:xfrm>
        </p:spPr>
        <p:txBody>
          <a:bodyPr/>
          <a:lstStyle/>
          <a:p>
            <a:r>
              <a:rPr lang="en-US" dirty="0"/>
              <a:t>Working Group Recommendations</a:t>
            </a:r>
          </a:p>
        </p:txBody>
      </p:sp>
      <p:sp>
        <p:nvSpPr>
          <p:cNvPr id="3" name="Content Placeholder 2">
            <a:extLst>
              <a:ext uri="{FF2B5EF4-FFF2-40B4-BE49-F238E27FC236}">
                <a16:creationId xmlns:a16="http://schemas.microsoft.com/office/drawing/2014/main" id="{BCAA6292-37C6-4AEE-B276-F56BFEE1DA12}"/>
              </a:ext>
            </a:extLst>
          </p:cNvPr>
          <p:cNvSpPr>
            <a:spLocks noGrp="1"/>
          </p:cNvSpPr>
          <p:nvPr>
            <p:ph idx="1"/>
          </p:nvPr>
        </p:nvSpPr>
        <p:spPr>
          <a:xfrm>
            <a:off x="503434" y="1132976"/>
            <a:ext cx="11688566" cy="825108"/>
          </a:xfrm>
        </p:spPr>
        <p:txBody>
          <a:bodyPr>
            <a:normAutofit/>
          </a:bodyPr>
          <a:lstStyle/>
          <a:p>
            <a:pPr marL="0" indent="0" algn="ctr">
              <a:buNone/>
            </a:pPr>
            <a:r>
              <a:rPr lang="en-US" dirty="0"/>
              <a:t>The Working Group identified six (6) categorical recommendations on methods to reduce homelessness:</a:t>
            </a:r>
          </a:p>
          <a:p>
            <a:pPr algn="ctr"/>
            <a:endParaRPr lang="en-US" dirty="0"/>
          </a:p>
        </p:txBody>
      </p:sp>
      <p:graphicFrame>
        <p:nvGraphicFramePr>
          <p:cNvPr id="4" name="Diagram 3">
            <a:extLst>
              <a:ext uri="{FF2B5EF4-FFF2-40B4-BE49-F238E27FC236}">
                <a16:creationId xmlns:a16="http://schemas.microsoft.com/office/drawing/2014/main" id="{BAC019A6-124F-480C-A941-A551DFF41141}"/>
              </a:ext>
            </a:extLst>
          </p:cNvPr>
          <p:cNvGraphicFramePr/>
          <p:nvPr>
            <p:extLst>
              <p:ext uri="{D42A27DB-BD31-4B8C-83A1-F6EECF244321}">
                <p14:modId xmlns:p14="http://schemas.microsoft.com/office/powerpoint/2010/main" val="3881668754"/>
              </p:ext>
            </p:extLst>
          </p:nvPr>
        </p:nvGraphicFramePr>
        <p:xfrm>
          <a:off x="621586" y="1958085"/>
          <a:ext cx="11286162" cy="4124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6">
            <a:extLst>
              <a:ext uri="{FF2B5EF4-FFF2-40B4-BE49-F238E27FC236}">
                <a16:creationId xmlns:a16="http://schemas.microsoft.com/office/drawing/2014/main" id="{377D4AD0-11E8-448F-9F3A-C947F418AA58}"/>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6</a:t>
            </a:fld>
            <a:endParaRPr lang="en-US" dirty="0">
              <a:solidFill>
                <a:schemeClr val="tx1"/>
              </a:solidFill>
            </a:endParaRPr>
          </a:p>
        </p:txBody>
      </p:sp>
    </p:spTree>
    <p:extLst>
      <p:ext uri="{BB962C8B-B14F-4D97-AF65-F5344CB8AC3E}">
        <p14:creationId xmlns:p14="http://schemas.microsoft.com/office/powerpoint/2010/main" val="2527968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DDF82B-E2D9-4C80-A29F-1E40094EC58F}"/>
              </a:ext>
            </a:extLst>
          </p:cNvPr>
          <p:cNvGraphicFramePr>
            <a:graphicFrameLocks noGrp="1"/>
          </p:cNvGraphicFramePr>
          <p:nvPr>
            <p:ph idx="1"/>
            <p:extLst>
              <p:ext uri="{D42A27DB-BD31-4B8C-83A1-F6EECF244321}">
                <p14:modId xmlns:p14="http://schemas.microsoft.com/office/powerpoint/2010/main" val="3446562016"/>
              </p:ext>
            </p:extLst>
          </p:nvPr>
        </p:nvGraphicFramePr>
        <p:xfrm>
          <a:off x="441789" y="71919"/>
          <a:ext cx="11301573" cy="6565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9">
            <a:extLst>
              <a:ext uri="{FF2B5EF4-FFF2-40B4-BE49-F238E27FC236}">
                <a16:creationId xmlns:a16="http://schemas.microsoft.com/office/drawing/2014/main" id="{3AB10279-1998-45D6-ABF9-66A3B5347685}"/>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7</a:t>
            </a:fld>
            <a:endParaRPr lang="en-US" dirty="0">
              <a:solidFill>
                <a:schemeClr val="tx1"/>
              </a:solidFill>
            </a:endParaRPr>
          </a:p>
        </p:txBody>
      </p:sp>
    </p:spTree>
    <p:extLst>
      <p:ext uri="{BB962C8B-B14F-4D97-AF65-F5344CB8AC3E}">
        <p14:creationId xmlns:p14="http://schemas.microsoft.com/office/powerpoint/2010/main" val="96721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DDF82B-E2D9-4C80-A29F-1E40094EC58F}"/>
              </a:ext>
            </a:extLst>
          </p:cNvPr>
          <p:cNvGraphicFramePr>
            <a:graphicFrameLocks noGrp="1"/>
          </p:cNvGraphicFramePr>
          <p:nvPr>
            <p:ph idx="1"/>
            <p:extLst>
              <p:ext uri="{D42A27DB-BD31-4B8C-83A1-F6EECF244321}">
                <p14:modId xmlns:p14="http://schemas.microsoft.com/office/powerpoint/2010/main" val="615219119"/>
              </p:ext>
            </p:extLst>
          </p:nvPr>
        </p:nvGraphicFramePr>
        <p:xfrm>
          <a:off x="441789" y="71919"/>
          <a:ext cx="11301573" cy="6565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6526196-8C40-4384-9DC2-CCCE152AC0EA}"/>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8</a:t>
            </a:fld>
            <a:endParaRPr lang="en-US" dirty="0">
              <a:solidFill>
                <a:schemeClr val="tx1"/>
              </a:solidFill>
            </a:endParaRPr>
          </a:p>
        </p:txBody>
      </p:sp>
    </p:spTree>
    <p:extLst>
      <p:ext uri="{BB962C8B-B14F-4D97-AF65-F5344CB8AC3E}">
        <p14:creationId xmlns:p14="http://schemas.microsoft.com/office/powerpoint/2010/main" val="875006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DDF82B-E2D9-4C80-A29F-1E40094EC58F}"/>
              </a:ext>
            </a:extLst>
          </p:cNvPr>
          <p:cNvGraphicFramePr>
            <a:graphicFrameLocks noGrp="1"/>
          </p:cNvGraphicFramePr>
          <p:nvPr>
            <p:ph idx="1"/>
            <p:extLst>
              <p:ext uri="{D42A27DB-BD31-4B8C-83A1-F6EECF244321}">
                <p14:modId xmlns:p14="http://schemas.microsoft.com/office/powerpoint/2010/main" val="2996488696"/>
              </p:ext>
            </p:extLst>
          </p:nvPr>
        </p:nvGraphicFramePr>
        <p:xfrm>
          <a:off x="441789" y="657546"/>
          <a:ext cx="2989779" cy="5455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9">
            <a:extLst>
              <a:ext uri="{FF2B5EF4-FFF2-40B4-BE49-F238E27FC236}">
                <a16:creationId xmlns:a16="http://schemas.microsoft.com/office/drawing/2014/main" id="{3AB10279-1998-45D6-ABF9-66A3B5347685}"/>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9</a:t>
            </a:fld>
            <a:endParaRPr lang="en-US" dirty="0">
              <a:solidFill>
                <a:schemeClr val="tx1"/>
              </a:solidFill>
            </a:endParaRPr>
          </a:p>
        </p:txBody>
      </p:sp>
      <p:graphicFrame>
        <p:nvGraphicFramePr>
          <p:cNvPr id="2" name="Diagram 1">
            <a:extLst>
              <a:ext uri="{FF2B5EF4-FFF2-40B4-BE49-F238E27FC236}">
                <a16:creationId xmlns:a16="http://schemas.microsoft.com/office/drawing/2014/main" id="{61463591-206C-4840-91AF-4EF2FDE3A259}"/>
              </a:ext>
            </a:extLst>
          </p:cNvPr>
          <p:cNvGraphicFramePr/>
          <p:nvPr>
            <p:extLst>
              <p:ext uri="{D42A27DB-BD31-4B8C-83A1-F6EECF244321}">
                <p14:modId xmlns:p14="http://schemas.microsoft.com/office/powerpoint/2010/main" val="3547020083"/>
              </p:ext>
            </p:extLst>
          </p:nvPr>
        </p:nvGraphicFramePr>
        <p:xfrm>
          <a:off x="3544583" y="682756"/>
          <a:ext cx="8404261" cy="54555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958402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DDF82B-E2D9-4C80-A29F-1E40094EC58F}"/>
              </a:ext>
            </a:extLst>
          </p:cNvPr>
          <p:cNvGraphicFramePr>
            <a:graphicFrameLocks noGrp="1"/>
          </p:cNvGraphicFramePr>
          <p:nvPr>
            <p:ph idx="1"/>
            <p:extLst>
              <p:ext uri="{D42A27DB-BD31-4B8C-83A1-F6EECF244321}">
                <p14:modId xmlns:p14="http://schemas.microsoft.com/office/powerpoint/2010/main" val="2005510191"/>
              </p:ext>
            </p:extLst>
          </p:nvPr>
        </p:nvGraphicFramePr>
        <p:xfrm>
          <a:off x="441790" y="523983"/>
          <a:ext cx="3102793" cy="5455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9">
            <a:extLst>
              <a:ext uri="{FF2B5EF4-FFF2-40B4-BE49-F238E27FC236}">
                <a16:creationId xmlns:a16="http://schemas.microsoft.com/office/drawing/2014/main" id="{3AB10279-1998-45D6-ABF9-66A3B5347685}"/>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10</a:t>
            </a:fld>
            <a:endParaRPr lang="en-US" dirty="0">
              <a:solidFill>
                <a:schemeClr val="tx1"/>
              </a:solidFill>
            </a:endParaRPr>
          </a:p>
        </p:txBody>
      </p:sp>
      <p:graphicFrame>
        <p:nvGraphicFramePr>
          <p:cNvPr id="4" name="Diagram 3">
            <a:extLst>
              <a:ext uri="{FF2B5EF4-FFF2-40B4-BE49-F238E27FC236}">
                <a16:creationId xmlns:a16="http://schemas.microsoft.com/office/drawing/2014/main" id="{A2D9DD19-FAA1-4A0D-AD58-0BB2936FDE0E}"/>
              </a:ext>
            </a:extLst>
          </p:cNvPr>
          <p:cNvGraphicFramePr/>
          <p:nvPr>
            <p:extLst>
              <p:ext uri="{D42A27DB-BD31-4B8C-83A1-F6EECF244321}">
                <p14:modId xmlns:p14="http://schemas.microsoft.com/office/powerpoint/2010/main" val="1209125913"/>
              </p:ext>
            </p:extLst>
          </p:nvPr>
        </p:nvGraphicFramePr>
        <p:xfrm>
          <a:off x="3544583" y="682756"/>
          <a:ext cx="8404261" cy="54555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072484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DDF82B-E2D9-4C80-A29F-1E40094EC58F}"/>
              </a:ext>
            </a:extLst>
          </p:cNvPr>
          <p:cNvGraphicFramePr>
            <a:graphicFrameLocks noGrp="1"/>
          </p:cNvGraphicFramePr>
          <p:nvPr>
            <p:ph idx="1"/>
            <p:extLst>
              <p:ext uri="{D42A27DB-BD31-4B8C-83A1-F6EECF244321}">
                <p14:modId xmlns:p14="http://schemas.microsoft.com/office/powerpoint/2010/main" val="4014348574"/>
              </p:ext>
            </p:extLst>
          </p:nvPr>
        </p:nvGraphicFramePr>
        <p:xfrm>
          <a:off x="441790" y="267128"/>
          <a:ext cx="3123344" cy="5743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9">
            <a:extLst>
              <a:ext uri="{FF2B5EF4-FFF2-40B4-BE49-F238E27FC236}">
                <a16:creationId xmlns:a16="http://schemas.microsoft.com/office/drawing/2014/main" id="{3AB10279-1998-45D6-ABF9-66A3B5347685}"/>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11</a:t>
            </a:fld>
            <a:endParaRPr lang="en-US" dirty="0">
              <a:solidFill>
                <a:schemeClr val="tx1"/>
              </a:solidFill>
            </a:endParaRPr>
          </a:p>
        </p:txBody>
      </p:sp>
      <p:graphicFrame>
        <p:nvGraphicFramePr>
          <p:cNvPr id="4" name="Diagram 3">
            <a:extLst>
              <a:ext uri="{FF2B5EF4-FFF2-40B4-BE49-F238E27FC236}">
                <a16:creationId xmlns:a16="http://schemas.microsoft.com/office/drawing/2014/main" id="{453DDE8D-A90C-44E5-8E94-115838C4804E}"/>
              </a:ext>
            </a:extLst>
          </p:cNvPr>
          <p:cNvGraphicFramePr/>
          <p:nvPr>
            <p:extLst>
              <p:ext uri="{D42A27DB-BD31-4B8C-83A1-F6EECF244321}">
                <p14:modId xmlns:p14="http://schemas.microsoft.com/office/powerpoint/2010/main" val="1032600338"/>
              </p:ext>
            </p:extLst>
          </p:nvPr>
        </p:nvGraphicFramePr>
        <p:xfrm>
          <a:off x="3544583" y="682756"/>
          <a:ext cx="8404261" cy="54555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08332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DDF82B-E2D9-4C80-A29F-1E40094EC58F}"/>
              </a:ext>
            </a:extLst>
          </p:cNvPr>
          <p:cNvGraphicFramePr>
            <a:graphicFrameLocks noGrp="1"/>
          </p:cNvGraphicFramePr>
          <p:nvPr>
            <p:ph idx="1"/>
            <p:extLst>
              <p:ext uri="{D42A27DB-BD31-4B8C-83A1-F6EECF244321}">
                <p14:modId xmlns:p14="http://schemas.microsoft.com/office/powerpoint/2010/main" val="3406236964"/>
              </p:ext>
            </p:extLst>
          </p:nvPr>
        </p:nvGraphicFramePr>
        <p:xfrm>
          <a:off x="441790" y="71919"/>
          <a:ext cx="2835666" cy="6565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6526196-8C40-4384-9DC2-CCCE152AC0EA}"/>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12</a:t>
            </a:fld>
            <a:endParaRPr lang="en-US" dirty="0">
              <a:solidFill>
                <a:schemeClr val="tx1"/>
              </a:solidFill>
            </a:endParaRPr>
          </a:p>
        </p:txBody>
      </p:sp>
      <p:graphicFrame>
        <p:nvGraphicFramePr>
          <p:cNvPr id="4" name="Diagram 3">
            <a:extLst>
              <a:ext uri="{FF2B5EF4-FFF2-40B4-BE49-F238E27FC236}">
                <a16:creationId xmlns:a16="http://schemas.microsoft.com/office/drawing/2014/main" id="{7B7D9FD3-B0C2-4F25-8227-D54A83F55F53}"/>
              </a:ext>
            </a:extLst>
          </p:cNvPr>
          <p:cNvGraphicFramePr/>
          <p:nvPr>
            <p:extLst>
              <p:ext uri="{D42A27DB-BD31-4B8C-83A1-F6EECF244321}">
                <p14:modId xmlns:p14="http://schemas.microsoft.com/office/powerpoint/2010/main" val="3561360545"/>
              </p:ext>
            </p:extLst>
          </p:nvPr>
        </p:nvGraphicFramePr>
        <p:xfrm>
          <a:off x="3544583" y="682756"/>
          <a:ext cx="8404261" cy="54555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45135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DDF82B-E2D9-4C80-A29F-1E40094EC58F}"/>
              </a:ext>
            </a:extLst>
          </p:cNvPr>
          <p:cNvGraphicFramePr>
            <a:graphicFrameLocks noGrp="1"/>
          </p:cNvGraphicFramePr>
          <p:nvPr>
            <p:ph idx="1"/>
            <p:extLst>
              <p:ext uri="{D42A27DB-BD31-4B8C-83A1-F6EECF244321}">
                <p14:modId xmlns:p14="http://schemas.microsoft.com/office/powerpoint/2010/main" val="1083413643"/>
              </p:ext>
            </p:extLst>
          </p:nvPr>
        </p:nvGraphicFramePr>
        <p:xfrm>
          <a:off x="431516" y="682756"/>
          <a:ext cx="2917860" cy="50035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6526196-8C40-4384-9DC2-CCCE152AC0EA}"/>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13</a:t>
            </a:fld>
            <a:endParaRPr lang="en-US" dirty="0">
              <a:solidFill>
                <a:schemeClr val="tx1"/>
              </a:solidFill>
            </a:endParaRPr>
          </a:p>
        </p:txBody>
      </p:sp>
      <p:graphicFrame>
        <p:nvGraphicFramePr>
          <p:cNvPr id="4" name="Diagram 3">
            <a:extLst>
              <a:ext uri="{FF2B5EF4-FFF2-40B4-BE49-F238E27FC236}">
                <a16:creationId xmlns:a16="http://schemas.microsoft.com/office/drawing/2014/main" id="{6EBE6526-77BA-4E2E-BD26-5FE48E008535}"/>
              </a:ext>
            </a:extLst>
          </p:cNvPr>
          <p:cNvGraphicFramePr/>
          <p:nvPr>
            <p:extLst>
              <p:ext uri="{D42A27DB-BD31-4B8C-83A1-F6EECF244321}">
                <p14:modId xmlns:p14="http://schemas.microsoft.com/office/powerpoint/2010/main" val="1620815448"/>
              </p:ext>
            </p:extLst>
          </p:nvPr>
        </p:nvGraphicFramePr>
        <p:xfrm>
          <a:off x="3544583" y="682756"/>
          <a:ext cx="8404261" cy="54555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896918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DDF82B-E2D9-4C80-A29F-1E40094EC58F}"/>
              </a:ext>
            </a:extLst>
          </p:cNvPr>
          <p:cNvGraphicFramePr>
            <a:graphicFrameLocks noGrp="1"/>
          </p:cNvGraphicFramePr>
          <p:nvPr>
            <p:ph idx="1"/>
            <p:extLst>
              <p:ext uri="{D42A27DB-BD31-4B8C-83A1-F6EECF244321}">
                <p14:modId xmlns:p14="http://schemas.microsoft.com/office/powerpoint/2010/main" val="3608057362"/>
              </p:ext>
            </p:extLst>
          </p:nvPr>
        </p:nvGraphicFramePr>
        <p:xfrm>
          <a:off x="359596" y="544530"/>
          <a:ext cx="3102794" cy="6565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6526196-8C40-4384-9DC2-CCCE152AC0EA}"/>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14</a:t>
            </a:fld>
            <a:endParaRPr lang="en-US" dirty="0">
              <a:solidFill>
                <a:schemeClr val="tx1"/>
              </a:solidFill>
            </a:endParaRPr>
          </a:p>
        </p:txBody>
      </p:sp>
      <p:graphicFrame>
        <p:nvGraphicFramePr>
          <p:cNvPr id="4" name="Diagram 3">
            <a:extLst>
              <a:ext uri="{FF2B5EF4-FFF2-40B4-BE49-F238E27FC236}">
                <a16:creationId xmlns:a16="http://schemas.microsoft.com/office/drawing/2014/main" id="{67A7ED87-C7E6-4E59-8F39-B78877545117}"/>
              </a:ext>
            </a:extLst>
          </p:cNvPr>
          <p:cNvGraphicFramePr/>
          <p:nvPr>
            <p:extLst>
              <p:ext uri="{D42A27DB-BD31-4B8C-83A1-F6EECF244321}">
                <p14:modId xmlns:p14="http://schemas.microsoft.com/office/powerpoint/2010/main" val="641789483"/>
              </p:ext>
            </p:extLst>
          </p:nvPr>
        </p:nvGraphicFramePr>
        <p:xfrm>
          <a:off x="3544583" y="682756"/>
          <a:ext cx="8404261" cy="54555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18013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D264E-70F2-48F6-B133-3883C9246863}"/>
              </a:ext>
            </a:extLst>
          </p:cNvPr>
          <p:cNvSpPr>
            <a:spLocks noGrp="1"/>
          </p:cNvSpPr>
          <p:nvPr>
            <p:ph type="title"/>
          </p:nvPr>
        </p:nvSpPr>
        <p:spPr/>
        <p:txBody>
          <a:bodyPr/>
          <a:lstStyle/>
          <a:p>
            <a:r>
              <a:rPr lang="en-US" dirty="0"/>
              <a:t>Potential Sources of Funding Identified to Reduce Homelessness</a:t>
            </a:r>
          </a:p>
        </p:txBody>
      </p:sp>
      <p:graphicFrame>
        <p:nvGraphicFramePr>
          <p:cNvPr id="4" name="Content Placeholder 3">
            <a:extLst>
              <a:ext uri="{FF2B5EF4-FFF2-40B4-BE49-F238E27FC236}">
                <a16:creationId xmlns:a16="http://schemas.microsoft.com/office/drawing/2014/main" id="{3E46F604-D317-4D6B-ACFF-15034A939F27}"/>
              </a:ext>
            </a:extLst>
          </p:cNvPr>
          <p:cNvGraphicFramePr>
            <a:graphicFrameLocks noGrp="1"/>
          </p:cNvGraphicFramePr>
          <p:nvPr>
            <p:ph idx="1"/>
            <p:extLst>
              <p:ext uri="{D42A27DB-BD31-4B8C-83A1-F6EECF244321}">
                <p14:modId xmlns:p14="http://schemas.microsoft.com/office/powerpoint/2010/main" val="917493547"/>
              </p:ext>
            </p:extLst>
          </p:nvPr>
        </p:nvGraphicFramePr>
        <p:xfrm>
          <a:off x="945222" y="1489753"/>
          <a:ext cx="11589250" cy="4563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846B0C48-1625-4083-822C-5006AC4E96FB}"/>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15</a:t>
            </a:fld>
            <a:endParaRPr lang="en-US" dirty="0">
              <a:solidFill>
                <a:schemeClr val="tx1"/>
              </a:solidFill>
            </a:endParaRPr>
          </a:p>
        </p:txBody>
      </p:sp>
    </p:spTree>
    <p:extLst>
      <p:ext uri="{BB962C8B-B14F-4D97-AF65-F5344CB8AC3E}">
        <p14:creationId xmlns:p14="http://schemas.microsoft.com/office/powerpoint/2010/main" val="215997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B635-7A9A-4CB1-ACDB-FF7577C4F8AD}"/>
              </a:ext>
            </a:extLst>
          </p:cNvPr>
          <p:cNvSpPr>
            <a:spLocks noGrp="1"/>
          </p:cNvSpPr>
          <p:nvPr>
            <p:ph type="ctrTitle"/>
          </p:nvPr>
        </p:nvSpPr>
        <p:spPr>
          <a:xfrm>
            <a:off x="2387029" y="2284554"/>
            <a:ext cx="9144000" cy="992902"/>
          </a:xfrm>
        </p:spPr>
        <p:txBody>
          <a:bodyPr>
            <a:noAutofit/>
          </a:bodyPr>
          <a:lstStyle/>
          <a:p>
            <a:r>
              <a:rPr lang="en-US" sz="4000" dirty="0"/>
              <a:t>Report of the Working Group to Address Homelessness</a:t>
            </a:r>
            <a:br>
              <a:rPr lang="en-US" sz="4000" dirty="0"/>
            </a:br>
            <a:r>
              <a:rPr lang="en-US" sz="4000" dirty="0"/>
              <a:t>Assembly Bill 73</a:t>
            </a:r>
          </a:p>
        </p:txBody>
      </p:sp>
      <p:sp>
        <p:nvSpPr>
          <p:cNvPr id="3" name="Subtitle 2">
            <a:extLst>
              <a:ext uri="{FF2B5EF4-FFF2-40B4-BE49-F238E27FC236}">
                <a16:creationId xmlns:a16="http://schemas.microsoft.com/office/drawing/2014/main" id="{65806C6F-A586-4E1F-97C5-ECDB767ACE9D}"/>
              </a:ext>
            </a:extLst>
          </p:cNvPr>
          <p:cNvSpPr>
            <a:spLocks noGrp="1"/>
          </p:cNvSpPr>
          <p:nvPr>
            <p:ph type="subTitle" idx="1"/>
          </p:nvPr>
        </p:nvSpPr>
        <p:spPr>
          <a:xfrm>
            <a:off x="2642490" y="3702184"/>
            <a:ext cx="9144000" cy="1655762"/>
          </a:xfrm>
        </p:spPr>
        <p:txBody>
          <a:bodyPr>
            <a:normAutofit/>
          </a:bodyPr>
          <a:lstStyle/>
          <a:p>
            <a:r>
              <a:rPr lang="en-US" sz="3200" dirty="0"/>
              <a:t>QUESTIONS?</a:t>
            </a:r>
          </a:p>
        </p:txBody>
      </p:sp>
      <p:pic>
        <p:nvPicPr>
          <p:cNvPr id="5" name="Picture 4" descr="Logo&#10;&#10;Description automatically generated">
            <a:extLst>
              <a:ext uri="{FF2B5EF4-FFF2-40B4-BE49-F238E27FC236}">
                <a16:creationId xmlns:a16="http://schemas.microsoft.com/office/drawing/2014/main" id="{56A63644-FFF2-4AF6-AC9F-7269BDF328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558" y="334485"/>
            <a:ext cx="1397318" cy="1397318"/>
          </a:xfrm>
          <a:prstGeom prst="rect">
            <a:avLst/>
          </a:prstGeom>
        </p:spPr>
      </p:pic>
      <p:sp>
        <p:nvSpPr>
          <p:cNvPr id="7" name="Slide Number Placeholder 4">
            <a:extLst>
              <a:ext uri="{FF2B5EF4-FFF2-40B4-BE49-F238E27FC236}">
                <a16:creationId xmlns:a16="http://schemas.microsoft.com/office/drawing/2014/main" id="{D9CF2697-2E8A-4F3D-8485-9813AFE6B998}"/>
              </a:ext>
            </a:extLst>
          </p:cNvPr>
          <p:cNvSpPr>
            <a:spLocks noGrp="1"/>
          </p:cNvSpPr>
          <p:nvPr>
            <p:ph type="sldNum" sz="quarter" idx="12"/>
          </p:nvPr>
        </p:nvSpPr>
        <p:spPr>
          <a:xfrm>
            <a:off x="11380981" y="6354422"/>
            <a:ext cx="811019" cy="503578"/>
          </a:xfrm>
        </p:spPr>
        <p:txBody>
          <a:bodyPr/>
          <a:lstStyle/>
          <a:p>
            <a:fld id="{7F5CDEE6-3549-4C27-9C25-D5000854D8BB}" type="slidenum">
              <a:rPr lang="en-US" smtClean="0">
                <a:solidFill>
                  <a:schemeClr val="tx1"/>
                </a:solidFill>
              </a:rPr>
              <a:t>16</a:t>
            </a:fld>
            <a:endParaRPr lang="en-US" dirty="0">
              <a:solidFill>
                <a:schemeClr val="tx1"/>
              </a:solidFill>
            </a:endParaRPr>
          </a:p>
        </p:txBody>
      </p:sp>
    </p:spTree>
    <p:extLst>
      <p:ext uri="{BB962C8B-B14F-4D97-AF65-F5344CB8AC3E}">
        <p14:creationId xmlns:p14="http://schemas.microsoft.com/office/powerpoint/2010/main" val="3630978580"/>
      </p:ext>
    </p:extLst>
  </p:cSld>
  <p:clrMapOvr>
    <a:masterClrMapping/>
  </p:clrMapOvr>
</p:sld>
</file>

<file path=ppt/theme/theme1.xml><?xml version="1.0" encoding="utf-8"?>
<a:theme xmlns:a="http://schemas.openxmlformats.org/drawingml/2006/main" name="Galler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985</TotalTime>
  <Words>5352</Words>
  <Application>Microsoft Office PowerPoint</Application>
  <PresentationFormat>Widescreen</PresentationFormat>
  <Paragraphs>455</Paragraphs>
  <Slides>16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Georgia</vt:lpstr>
      <vt:lpstr>Gill Sans MT</vt:lpstr>
      <vt:lpstr>Gallery</vt:lpstr>
      <vt:lpstr>Report of the Working Group to Address Homelessness Assembly Bill 73</vt:lpstr>
      <vt:lpstr>PowerPoint Presentation</vt:lpstr>
      <vt:lpstr>Current Service Delivery Model</vt:lpstr>
      <vt:lpstr>PowerPoint Presentation</vt:lpstr>
      <vt:lpstr>Funding Gaps in Current System</vt:lpstr>
      <vt:lpstr>Working Group Recommendations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Potential Sources of Funding Identified to Reduce Homelessness</vt:lpstr>
      <vt:lpstr>Report of the Working Group to Address Homelessness Assembly Bill 73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of the Working Group to Address Homelessness Assembly Bill 73</dc:title>
  <dc:creator>Brenda Herbstman</dc:creator>
  <cp:lastModifiedBy>Michele Fuller-Hallauer</cp:lastModifiedBy>
  <cp:revision>19</cp:revision>
  <dcterms:created xsi:type="dcterms:W3CDTF">2020-12-08T15:49:28Z</dcterms:created>
  <dcterms:modified xsi:type="dcterms:W3CDTF">2020-12-10T02:09:16Z</dcterms:modified>
</cp:coreProperties>
</file>